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3"/>
  </p:notesMasterIdLst>
  <p:sldIdLst>
    <p:sldId id="257" r:id="rId2"/>
    <p:sldId id="259" r:id="rId3"/>
    <p:sldId id="260" r:id="rId4"/>
    <p:sldId id="261" r:id="rId5"/>
    <p:sldId id="262" r:id="rId6"/>
    <p:sldId id="263" r:id="rId7"/>
    <p:sldId id="264" r:id="rId8"/>
    <p:sldId id="265" r:id="rId9"/>
    <p:sldId id="266" r:id="rId10"/>
    <p:sldId id="267" r:id="rId11"/>
    <p:sldId id="268" r:id="rId12"/>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5B3EB51-AA36-42CF-94E9-1CC088131394}" type="datetimeFigureOut">
              <a:rPr lang="fa-IR" smtClean="0"/>
              <a:pPr/>
              <a:t>1441/08/14</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33ACE42-25E3-49D0-8EE8-5ADB98CCDD22}" type="slidenum">
              <a:rPr lang="fa-IR" smtClean="0"/>
              <a:pPr/>
              <a:t>‹#›</a:t>
            </a:fld>
            <a:endParaRPr lang="fa-IR"/>
          </a:p>
        </p:txBody>
      </p:sp>
    </p:spTree>
    <p:extLst>
      <p:ext uri="{BB962C8B-B14F-4D97-AF65-F5344CB8AC3E}">
        <p14:creationId xmlns:p14="http://schemas.microsoft.com/office/powerpoint/2010/main" val="71310898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833ACE42-25E3-49D0-8EE8-5ADB98CCDD22}" type="slidenum">
              <a:rPr lang="fa-IR" smtClean="0"/>
              <a:pPr/>
              <a:t>3</a:t>
            </a:fld>
            <a:endParaRPr lang="fa-IR"/>
          </a:p>
        </p:txBody>
      </p:sp>
    </p:spTree>
    <p:extLst>
      <p:ext uri="{BB962C8B-B14F-4D97-AF65-F5344CB8AC3E}">
        <p14:creationId xmlns:p14="http://schemas.microsoft.com/office/powerpoint/2010/main" val="4120080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8A4D826-9CED-4372-98F0-EC7AD7A90081}" type="datetimeFigureOut">
              <a:rPr lang="fa-IR" smtClean="0"/>
              <a:pPr/>
              <a:t>1441/08/14</a:t>
            </a:fld>
            <a:endParaRPr lang="fa-IR"/>
          </a:p>
        </p:txBody>
      </p:sp>
      <p:sp>
        <p:nvSpPr>
          <p:cNvPr id="17" name="Footer Placeholder 16"/>
          <p:cNvSpPr>
            <a:spLocks noGrp="1"/>
          </p:cNvSpPr>
          <p:nvPr>
            <p:ph type="ftr" sz="quarter" idx="11"/>
          </p:nvPr>
        </p:nvSpPr>
        <p:spPr/>
        <p:txBody>
          <a:bodyPr/>
          <a:lstStyle/>
          <a:p>
            <a:endParaRPr lang="fa-I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347CB82-3305-4869-B7F5-9BA7C8D864F9}" type="slidenum">
              <a:rPr lang="fa-IR" smtClean="0"/>
              <a:pPr/>
              <a:t>‹#›</a:t>
            </a:fld>
            <a:endParaRPr lang="fa-I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8A4D826-9CED-4372-98F0-EC7AD7A90081}" type="datetimeFigureOut">
              <a:rPr lang="fa-IR" smtClean="0"/>
              <a:pPr/>
              <a:t>1441/08/14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347CB82-3305-4869-B7F5-9BA7C8D864F9}"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1347CB82-3305-4869-B7F5-9BA7C8D864F9}" type="slidenum">
              <a:rPr lang="fa-IR" smtClean="0"/>
              <a:pPr/>
              <a:t>‹#›</a:t>
            </a:fld>
            <a:endParaRPr lang="fa-IR"/>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8A4D826-9CED-4372-98F0-EC7AD7A90081}" type="datetimeFigureOut">
              <a:rPr lang="fa-IR" smtClean="0"/>
              <a:pPr/>
              <a:t>1441/08/14</a:t>
            </a:fld>
            <a:endParaRPr lang="fa-IR"/>
          </a:p>
        </p:txBody>
      </p:sp>
      <p:sp>
        <p:nvSpPr>
          <p:cNvPr id="5" name="Footer Placeholder 4"/>
          <p:cNvSpPr>
            <a:spLocks noGrp="1"/>
          </p:cNvSpPr>
          <p:nvPr>
            <p:ph type="ftr" sz="quarter" idx="11"/>
          </p:nvPr>
        </p:nvSpPr>
        <p:spPr/>
        <p:txBody>
          <a:bodyPr/>
          <a:lstStyle/>
          <a:p>
            <a:endParaRPr lang="fa-IR"/>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8A4D826-9CED-4372-98F0-EC7AD7A90081}" type="datetimeFigureOut">
              <a:rPr lang="fa-IR" smtClean="0"/>
              <a:pPr/>
              <a:t>1441/08/14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a:xfrm>
            <a:off x="4361688" y="1026372"/>
            <a:ext cx="457200" cy="441325"/>
          </a:xfrm>
        </p:spPr>
        <p:txBody>
          <a:bodyPr/>
          <a:lstStyle/>
          <a:p>
            <a:fld id="{1347CB82-3305-4869-B7F5-9BA7C8D864F9}" type="slidenum">
              <a:rPr lang="fa-IR" smtClean="0"/>
              <a:pPr/>
              <a:t>‹#›</a:t>
            </a:fld>
            <a:endParaRPr lang="fa-IR"/>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fa-IR"/>
          </a:p>
        </p:txBody>
      </p:sp>
      <p:sp>
        <p:nvSpPr>
          <p:cNvPr id="4" name="Date Placeholder 3"/>
          <p:cNvSpPr>
            <a:spLocks noGrp="1"/>
          </p:cNvSpPr>
          <p:nvPr>
            <p:ph type="dt" sz="half" idx="10"/>
          </p:nvPr>
        </p:nvSpPr>
        <p:spPr/>
        <p:txBody>
          <a:bodyPr/>
          <a:lstStyle/>
          <a:p>
            <a:fld id="{28A4D826-9CED-4372-98F0-EC7AD7A90081}" type="datetimeFigureOut">
              <a:rPr lang="fa-IR" smtClean="0"/>
              <a:pPr/>
              <a:t>1441/08/14</a:t>
            </a:fld>
            <a:endParaRPr lang="fa-IR"/>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347CB82-3305-4869-B7F5-9BA7C8D864F9}" type="slidenum">
              <a:rPr lang="fa-IR" smtClean="0"/>
              <a:pPr/>
              <a:t>‹#›</a:t>
            </a:fld>
            <a:endParaRPr lang="fa-I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28A4D826-9CED-4372-98F0-EC7AD7A90081}" type="datetimeFigureOut">
              <a:rPr lang="fa-IR" smtClean="0"/>
              <a:pPr/>
              <a:t>1441/08/14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347CB82-3305-4869-B7F5-9BA7C8D864F9}" type="slidenum">
              <a:rPr lang="fa-IR" smtClean="0"/>
              <a:pPr/>
              <a:t>‹#›</a:t>
            </a:fld>
            <a:endParaRPr lang="fa-IR"/>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8A4D826-9CED-4372-98F0-EC7AD7A90081}" type="datetimeFigureOut">
              <a:rPr lang="fa-IR" smtClean="0"/>
              <a:pPr/>
              <a:t>1441/08/14</a:t>
            </a:fld>
            <a:endParaRPr lang="fa-IR"/>
          </a:p>
        </p:txBody>
      </p:sp>
      <p:sp>
        <p:nvSpPr>
          <p:cNvPr id="8" name="Footer Placeholder 7"/>
          <p:cNvSpPr>
            <a:spLocks noGrp="1"/>
          </p:cNvSpPr>
          <p:nvPr>
            <p:ph type="ftr" sz="quarter" idx="11"/>
          </p:nvPr>
        </p:nvSpPr>
        <p:spPr>
          <a:xfrm>
            <a:off x="304800" y="6409944"/>
            <a:ext cx="3581400" cy="365760"/>
          </a:xfrm>
        </p:spPr>
        <p:txBody>
          <a:bodyPr/>
          <a:lstStyle/>
          <a:p>
            <a:endParaRPr lang="fa-I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1347CB82-3305-4869-B7F5-9BA7C8D864F9}" type="slidenum">
              <a:rPr lang="fa-IR" smtClean="0"/>
              <a:pPr/>
              <a:t>‹#›</a:t>
            </a:fld>
            <a:endParaRPr lang="fa-IR"/>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8A4D826-9CED-4372-98F0-EC7AD7A90081}" type="datetimeFigureOut">
              <a:rPr lang="fa-IR" smtClean="0"/>
              <a:pPr/>
              <a:t>1441/08/14</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a:xfrm>
            <a:off x="4343400" y="1036020"/>
            <a:ext cx="457200" cy="441325"/>
          </a:xfrm>
        </p:spPr>
        <p:txBody>
          <a:bodyPr/>
          <a:lstStyle/>
          <a:p>
            <a:fld id="{1347CB82-3305-4869-B7F5-9BA7C8D864F9}"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8A4D826-9CED-4372-98F0-EC7AD7A90081}" type="datetimeFigureOut">
              <a:rPr lang="fa-IR" smtClean="0"/>
              <a:pPr/>
              <a:t>1441/08/14</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1347CB82-3305-4869-B7F5-9BA7C8D864F9}"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347CB82-3305-4869-B7F5-9BA7C8D864F9}" type="slidenum">
              <a:rPr lang="fa-IR" smtClean="0"/>
              <a:pPr/>
              <a:t>‹#›</a:t>
            </a:fld>
            <a:endParaRPr lang="fa-I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28A4D826-9CED-4372-98F0-EC7AD7A90081}" type="datetimeFigureOut">
              <a:rPr lang="fa-IR" smtClean="0"/>
              <a:pPr/>
              <a:t>1441/08/14</a:t>
            </a:fld>
            <a:endParaRPr lang="fa-IR"/>
          </a:p>
        </p:txBody>
      </p:sp>
      <p:sp>
        <p:nvSpPr>
          <p:cNvPr id="6" name="Footer Placeholder 5"/>
          <p:cNvSpPr>
            <a:spLocks noGrp="1"/>
          </p:cNvSpPr>
          <p:nvPr>
            <p:ph type="ftr" sz="quarter" idx="11"/>
          </p:nvPr>
        </p:nvSpPr>
        <p:spPr>
          <a:xfrm>
            <a:off x="301752" y="6410848"/>
            <a:ext cx="3383280" cy="365760"/>
          </a:xfrm>
        </p:spPr>
        <p:txBody>
          <a:bodyPr/>
          <a:lstStyle/>
          <a:p>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1347CB82-3305-4869-B7F5-9BA7C8D864F9}" type="slidenum">
              <a:rPr lang="fa-IR" smtClean="0"/>
              <a:pPr/>
              <a:t>‹#›</a:t>
            </a:fld>
            <a:endParaRPr lang="fa-I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28A4D826-9CED-4372-98F0-EC7AD7A90081}" type="datetimeFigureOut">
              <a:rPr lang="fa-IR" smtClean="0"/>
              <a:pPr/>
              <a:t>1441/08/14</a:t>
            </a:fld>
            <a:endParaRPr lang="fa-IR"/>
          </a:p>
        </p:txBody>
      </p:sp>
      <p:sp>
        <p:nvSpPr>
          <p:cNvPr id="6" name="Footer Placeholder 5"/>
          <p:cNvSpPr>
            <a:spLocks noGrp="1"/>
          </p:cNvSpPr>
          <p:nvPr>
            <p:ph type="ftr" sz="quarter" idx="11"/>
          </p:nvPr>
        </p:nvSpPr>
        <p:spPr>
          <a:xfrm>
            <a:off x="301752" y="6410848"/>
            <a:ext cx="3584448" cy="365760"/>
          </a:xfrm>
        </p:spPr>
        <p:txBody>
          <a:bodyPr/>
          <a:lstStyle/>
          <a:p>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8A4D826-9CED-4372-98F0-EC7AD7A90081}" type="datetimeFigureOut">
              <a:rPr lang="fa-IR" smtClean="0"/>
              <a:pPr/>
              <a:t>1441/08/14</a:t>
            </a:fld>
            <a:endParaRPr lang="fa-IR"/>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a-I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347CB82-3305-4869-B7F5-9BA7C8D864F9}" type="slidenum">
              <a:rPr lang="fa-IR" smtClean="0"/>
              <a:pPr/>
              <a:t>‹#›</a:t>
            </a:fld>
            <a:endParaRPr lang="fa-I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endParaRPr lang="fa-IR" dirty="0" smtClean="0"/>
          </a:p>
          <a:p>
            <a:endParaRPr lang="fa-IR" dirty="0" smtClean="0"/>
          </a:p>
          <a:p>
            <a:r>
              <a:rPr lang="fa-IR" sz="3600"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آشنایی با فضای اتوکد</a:t>
            </a:r>
            <a:endParaRPr lang="fa-IR" sz="36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2" name="Title 1"/>
          <p:cNvSpPr>
            <a:spLocks noGrp="1"/>
          </p:cNvSpPr>
          <p:nvPr>
            <p:ph type="ctrTitle"/>
          </p:nvPr>
        </p:nvSpPr>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4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اموزشکده فنی حرفه ای شهید </a:t>
            </a:r>
            <a:r>
              <a:rPr lang="fa-IR" sz="4400" b="1" cap="all">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کرانی </a:t>
            </a:r>
            <a:r>
              <a:rPr lang="fa-IR" sz="4400" b="1" cap="all"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سیرجان </a:t>
            </a:r>
            <a:r>
              <a:rPr lang="fa-IR" sz="4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fa-IR" sz="4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endParaRPr lang="fa-IR" sz="4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571480"/>
            <a:ext cx="8501122" cy="1338828"/>
          </a:xfrm>
          <a:prstGeom prst="rect">
            <a:avLst/>
          </a:prstGeom>
          <a:noFill/>
        </p:spPr>
        <p:txBody>
          <a:bodyPr wrap="square" rtlCol="1">
            <a:spAutoFit/>
          </a:bodyPr>
          <a:lstStyle/>
          <a:p>
            <a:pPr>
              <a:lnSpc>
                <a:spcPct val="150000"/>
              </a:lnSpc>
            </a:pPr>
            <a:r>
              <a:rPr lang="fa-IR" dirty="0" smtClean="0"/>
              <a:t>اتوکد یک برنامه محبوب در جهان است به این علت که به کاربران خود اجازه میدهد تا مطابق سلیقه ی خود برنامه را ویرایش کنند و آن را به صورت دلخواه خود در بیاورند. بعنوان یک مثال روشن ، شما میتوانید قسمت </a:t>
            </a:r>
            <a:r>
              <a:rPr lang="en-US" dirty="0" smtClean="0"/>
              <a:t>toolbar</a:t>
            </a:r>
            <a:r>
              <a:rPr lang="fa-IR" dirty="0" smtClean="0"/>
              <a:t> تغیراتی ایجاد کنید. مطابق شکل زیر،</a:t>
            </a:r>
            <a:endParaRPr lang="fa-IR" dirty="0"/>
          </a:p>
        </p:txBody>
      </p:sp>
      <p:pic>
        <p:nvPicPr>
          <p:cNvPr id="24578" name="Picture 2"/>
          <p:cNvPicPr>
            <a:picLocks noChangeAspect="1" noChangeArrowheads="1"/>
          </p:cNvPicPr>
          <p:nvPr/>
        </p:nvPicPr>
        <p:blipFill>
          <a:blip r:embed="rId2" cstate="print"/>
          <a:srcRect/>
          <a:stretch>
            <a:fillRect/>
          </a:stretch>
        </p:blipFill>
        <p:spPr bwMode="auto">
          <a:xfrm>
            <a:off x="857224" y="2428868"/>
            <a:ext cx="5705475" cy="1190625"/>
          </a:xfrm>
          <a:prstGeom prst="rect">
            <a:avLst/>
          </a:prstGeom>
          <a:noFill/>
          <a:ln w="9525">
            <a:noFill/>
            <a:miter lim="800000"/>
            <a:headEnd/>
            <a:tailEnd/>
          </a:ln>
          <a:effectLst/>
        </p:spPr>
      </p:pic>
      <p:pic>
        <p:nvPicPr>
          <p:cNvPr id="24579" name="Picture 3"/>
          <p:cNvPicPr>
            <a:picLocks noChangeAspect="1" noChangeArrowheads="1"/>
          </p:cNvPicPr>
          <p:nvPr/>
        </p:nvPicPr>
        <p:blipFill>
          <a:blip r:embed="rId3" cstate="print"/>
          <a:srcRect/>
          <a:stretch>
            <a:fillRect/>
          </a:stretch>
        </p:blipFill>
        <p:spPr bwMode="auto">
          <a:xfrm>
            <a:off x="928662" y="3857628"/>
            <a:ext cx="5067300" cy="838200"/>
          </a:xfrm>
          <a:prstGeom prst="rect">
            <a:avLst/>
          </a:prstGeom>
          <a:noFill/>
          <a:ln w="9525">
            <a:noFill/>
            <a:miter lim="800000"/>
            <a:headEnd/>
            <a:tailEnd/>
          </a:ln>
          <a:effectLst/>
        </p:spPr>
      </p:pic>
      <p:pic>
        <p:nvPicPr>
          <p:cNvPr id="24580" name="Picture 4"/>
          <p:cNvPicPr>
            <a:picLocks noChangeAspect="1" noChangeArrowheads="1"/>
          </p:cNvPicPr>
          <p:nvPr/>
        </p:nvPicPr>
        <p:blipFill>
          <a:blip r:embed="rId4" cstate="print"/>
          <a:srcRect/>
          <a:stretch>
            <a:fillRect/>
          </a:stretch>
        </p:blipFill>
        <p:spPr bwMode="auto">
          <a:xfrm>
            <a:off x="1000100" y="5072074"/>
            <a:ext cx="5334000" cy="438150"/>
          </a:xfrm>
          <a:prstGeom prst="rect">
            <a:avLst/>
          </a:prstGeom>
          <a:noFill/>
          <a:ln w="9525">
            <a:noFill/>
            <a:miter lim="800000"/>
            <a:headEnd/>
            <a:tailEnd/>
          </a:ln>
          <a:effectLst/>
        </p:spPr>
      </p:pic>
      <p:pic>
        <p:nvPicPr>
          <p:cNvPr id="24581" name="Picture 5"/>
          <p:cNvPicPr>
            <a:picLocks noChangeAspect="1" noChangeArrowheads="1"/>
          </p:cNvPicPr>
          <p:nvPr/>
        </p:nvPicPr>
        <p:blipFill>
          <a:blip r:embed="rId5" cstate="print"/>
          <a:srcRect/>
          <a:stretch>
            <a:fillRect/>
          </a:stretch>
        </p:blipFill>
        <p:spPr bwMode="auto">
          <a:xfrm>
            <a:off x="1000100" y="5929330"/>
            <a:ext cx="3619500" cy="247650"/>
          </a:xfrm>
          <a:prstGeom prst="rect">
            <a:avLst/>
          </a:prstGeom>
          <a:noFill/>
          <a:ln w="9525">
            <a:noFill/>
            <a:miter lim="800000"/>
            <a:headEnd/>
            <a:tailEnd/>
          </a:ln>
          <a:effectLst/>
        </p:spPr>
      </p:pic>
      <p:sp>
        <p:nvSpPr>
          <p:cNvPr id="7" name="Oval 6"/>
          <p:cNvSpPr/>
          <p:nvPr/>
        </p:nvSpPr>
        <p:spPr>
          <a:xfrm>
            <a:off x="5072066" y="2357430"/>
            <a:ext cx="500066" cy="357190"/>
          </a:xfrm>
          <a:prstGeom prst="ellipse">
            <a:avLst/>
          </a:prstGeom>
          <a:solidFill>
            <a:srgbClr val="C00000"/>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8" name="Oval 7"/>
          <p:cNvSpPr/>
          <p:nvPr/>
        </p:nvSpPr>
        <p:spPr>
          <a:xfrm>
            <a:off x="5000628" y="3786190"/>
            <a:ext cx="500066" cy="357190"/>
          </a:xfrm>
          <a:prstGeom prst="ellipse">
            <a:avLst/>
          </a:prstGeom>
          <a:solidFill>
            <a:srgbClr val="C00000"/>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9" name="Oval 8"/>
          <p:cNvSpPr/>
          <p:nvPr/>
        </p:nvSpPr>
        <p:spPr>
          <a:xfrm>
            <a:off x="5500694" y="5000636"/>
            <a:ext cx="500066" cy="357190"/>
          </a:xfrm>
          <a:prstGeom prst="ellipse">
            <a:avLst/>
          </a:prstGeom>
          <a:solidFill>
            <a:srgbClr val="C00000"/>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0" name="Oval 9"/>
          <p:cNvSpPr/>
          <p:nvPr/>
        </p:nvSpPr>
        <p:spPr>
          <a:xfrm>
            <a:off x="3643306" y="5857892"/>
            <a:ext cx="500066" cy="357190"/>
          </a:xfrm>
          <a:prstGeom prst="ellipse">
            <a:avLst/>
          </a:prstGeom>
          <a:solidFill>
            <a:srgbClr val="C00000"/>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cxnSp>
        <p:nvCxnSpPr>
          <p:cNvPr id="12" name="Straight Arrow Connector 11"/>
          <p:cNvCxnSpPr/>
          <p:nvPr/>
        </p:nvCxnSpPr>
        <p:spPr>
          <a:xfrm>
            <a:off x="4357686" y="1928802"/>
            <a:ext cx="714380" cy="35719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p:cNvPicPr>
            <a:picLocks noChangeAspect="1" noChangeArrowheads="1"/>
          </p:cNvPicPr>
          <p:nvPr/>
        </p:nvPicPr>
        <p:blipFill>
          <a:blip r:embed="rId2" cstate="print"/>
          <a:srcRect/>
          <a:stretch>
            <a:fillRect/>
          </a:stretch>
        </p:blipFill>
        <p:spPr bwMode="auto">
          <a:xfrm>
            <a:off x="571472" y="2571744"/>
            <a:ext cx="6914876" cy="2586051"/>
          </a:xfrm>
          <a:prstGeom prst="rect">
            <a:avLst/>
          </a:prstGeom>
          <a:noFill/>
          <a:ln w="9525">
            <a:noFill/>
            <a:miter lim="800000"/>
            <a:headEnd/>
            <a:tailEnd/>
          </a:ln>
          <a:effectLst/>
        </p:spPr>
      </p:pic>
      <p:sp>
        <p:nvSpPr>
          <p:cNvPr id="3" name="TextBox 2"/>
          <p:cNvSpPr txBox="1"/>
          <p:nvPr/>
        </p:nvSpPr>
        <p:spPr>
          <a:xfrm>
            <a:off x="428596" y="500042"/>
            <a:ext cx="8429684" cy="1338828"/>
          </a:xfrm>
          <a:prstGeom prst="rect">
            <a:avLst/>
          </a:prstGeom>
          <a:noFill/>
        </p:spPr>
        <p:txBody>
          <a:bodyPr wrap="square" rtlCol="1">
            <a:spAutoFit/>
          </a:bodyPr>
          <a:lstStyle/>
          <a:p>
            <a:pPr>
              <a:lnSpc>
                <a:spcPct val="150000"/>
              </a:lnSpc>
            </a:pPr>
            <a:r>
              <a:rPr lang="fa-IR" dirty="0" smtClean="0"/>
              <a:t>زمانی که میخواهید در صفحه ترسیم فضای بیشتری در اختیار داشته باشید میتوانید روی گزینه </a:t>
            </a:r>
            <a:r>
              <a:rPr lang="en-US" dirty="0" smtClean="0"/>
              <a:t>Clean Screen</a:t>
            </a:r>
            <a:r>
              <a:rPr lang="fa-IR" dirty="0" smtClean="0"/>
              <a:t> در گوشه ی سمت راست و پایین صفحه کلیک کنید. وبرای برگرداندن به حالت اول </a:t>
            </a:r>
            <a:r>
              <a:rPr lang="en-US" dirty="0" smtClean="0"/>
              <a:t>CTRL+O </a:t>
            </a:r>
            <a:r>
              <a:rPr lang="fa-IR" dirty="0" smtClean="0"/>
              <a:t> را فشار دهید. یا همان آیکن را دوباره فشار دهید.</a:t>
            </a:r>
            <a:endParaRPr lang="fa-IR" dirty="0"/>
          </a:p>
        </p:txBody>
      </p:sp>
      <p:sp>
        <p:nvSpPr>
          <p:cNvPr id="4" name="Oval 3"/>
          <p:cNvSpPr/>
          <p:nvPr/>
        </p:nvSpPr>
        <p:spPr>
          <a:xfrm>
            <a:off x="6929454" y="4714884"/>
            <a:ext cx="642942" cy="500066"/>
          </a:xfrm>
          <a:prstGeom prst="ellipse">
            <a:avLst/>
          </a:prstGeom>
          <a:solidFill>
            <a:srgbClr val="C00000"/>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cxnSp>
        <p:nvCxnSpPr>
          <p:cNvPr id="6" name="Straight Arrow Connector 5"/>
          <p:cNvCxnSpPr/>
          <p:nvPr/>
        </p:nvCxnSpPr>
        <p:spPr>
          <a:xfrm rot="5400000">
            <a:off x="7465239" y="3893347"/>
            <a:ext cx="928694" cy="71438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304800" y="3124200"/>
            <a:ext cx="14173200" cy="609600"/>
          </a:xfrm>
          <a:prstGeom prst="rect">
            <a:avLst/>
          </a:prstGeom>
          <a:noFill/>
          <a:ln w="9525">
            <a:noFill/>
            <a:miter lim="800000"/>
            <a:headEnd/>
            <a:tailEnd/>
          </a:ln>
          <a:effectLst/>
        </p:spPr>
      </p:pic>
      <p:sp>
        <p:nvSpPr>
          <p:cNvPr id="4" name="TextBox 3"/>
          <p:cNvSpPr txBox="1"/>
          <p:nvPr/>
        </p:nvSpPr>
        <p:spPr>
          <a:xfrm>
            <a:off x="4419600" y="533400"/>
            <a:ext cx="4343400" cy="461665"/>
          </a:xfrm>
          <a:prstGeom prst="rect">
            <a:avLst/>
          </a:prstGeom>
          <a:noFill/>
        </p:spPr>
        <p:txBody>
          <a:bodyPr wrap="square" rtlCol="1">
            <a:spAutoFit/>
          </a:bodyPr>
          <a:lstStyle/>
          <a:p>
            <a:pPr algn="r"/>
            <a:r>
              <a:rPr lang="fa-IR" sz="2400" dirty="0" smtClean="0"/>
              <a:t>نوار بالایی اتوکد</a:t>
            </a:r>
            <a:endParaRPr lang="fa-IR" sz="2400" dirty="0"/>
          </a:p>
        </p:txBody>
      </p:sp>
      <p:sp>
        <p:nvSpPr>
          <p:cNvPr id="7" name="Down Arrow 6"/>
          <p:cNvSpPr/>
          <p:nvPr/>
        </p:nvSpPr>
        <p:spPr>
          <a:xfrm>
            <a:off x="3124200" y="2514600"/>
            <a:ext cx="152400" cy="457200"/>
          </a:xfrm>
          <a:prstGeom prst="downArrow">
            <a:avLst/>
          </a:prstGeom>
        </p:spPr>
        <p:style>
          <a:lnRef idx="1">
            <a:schemeClr val="accent3"/>
          </a:lnRef>
          <a:fillRef idx="3">
            <a:schemeClr val="accent3"/>
          </a:fillRef>
          <a:effectRef idx="2">
            <a:schemeClr val="accent3"/>
          </a:effectRef>
          <a:fontRef idx="minor">
            <a:schemeClr val="lt1"/>
          </a:fontRef>
        </p:style>
        <p:txBody>
          <a:bodyPr rtlCol="1" anchor="ctr"/>
          <a:lstStyle/>
          <a:p>
            <a:pPr algn="ctr"/>
            <a:endParaRPr lang="fa-IR"/>
          </a:p>
        </p:txBody>
      </p:sp>
      <p:sp>
        <p:nvSpPr>
          <p:cNvPr id="8" name="Down Arrow 7"/>
          <p:cNvSpPr/>
          <p:nvPr/>
        </p:nvSpPr>
        <p:spPr>
          <a:xfrm>
            <a:off x="6400800" y="2514600"/>
            <a:ext cx="152400" cy="457200"/>
          </a:xfrm>
          <a:prstGeom prst="downArrow">
            <a:avLst/>
          </a:prstGeom>
        </p:spPr>
        <p:style>
          <a:lnRef idx="1">
            <a:schemeClr val="accent3"/>
          </a:lnRef>
          <a:fillRef idx="3">
            <a:schemeClr val="accent3"/>
          </a:fillRef>
          <a:effectRef idx="2">
            <a:schemeClr val="accent3"/>
          </a:effectRef>
          <a:fontRef idx="minor">
            <a:schemeClr val="lt1"/>
          </a:fontRef>
        </p:style>
        <p:txBody>
          <a:bodyPr rtlCol="1" anchor="ctr"/>
          <a:lstStyle/>
          <a:p>
            <a:pPr algn="ctr"/>
            <a:endParaRPr lang="fa-IR"/>
          </a:p>
        </p:txBody>
      </p:sp>
      <p:sp>
        <p:nvSpPr>
          <p:cNvPr id="9" name="Down Arrow 8"/>
          <p:cNvSpPr/>
          <p:nvPr/>
        </p:nvSpPr>
        <p:spPr>
          <a:xfrm>
            <a:off x="1295400" y="2590800"/>
            <a:ext cx="152400" cy="457200"/>
          </a:xfrm>
          <a:prstGeom prst="downArrow">
            <a:avLst/>
          </a:prstGeom>
        </p:spPr>
        <p:style>
          <a:lnRef idx="1">
            <a:schemeClr val="accent3"/>
          </a:lnRef>
          <a:fillRef idx="3">
            <a:schemeClr val="accent3"/>
          </a:fillRef>
          <a:effectRef idx="2">
            <a:schemeClr val="accent3"/>
          </a:effectRef>
          <a:fontRef idx="minor">
            <a:schemeClr val="lt1"/>
          </a:fontRef>
        </p:style>
        <p:txBody>
          <a:bodyPr rtlCol="1" anchor="ctr"/>
          <a:lstStyle/>
          <a:p>
            <a:pPr algn="ctr"/>
            <a:endParaRPr lang="fa-IR"/>
          </a:p>
        </p:txBody>
      </p:sp>
      <p:sp>
        <p:nvSpPr>
          <p:cNvPr id="10" name="TextBox 9"/>
          <p:cNvSpPr txBox="1"/>
          <p:nvPr/>
        </p:nvSpPr>
        <p:spPr>
          <a:xfrm>
            <a:off x="-714412" y="4500570"/>
            <a:ext cx="2819400" cy="338554"/>
          </a:xfrm>
          <a:prstGeom prst="rect">
            <a:avLst/>
          </a:prstGeom>
          <a:noFill/>
        </p:spPr>
        <p:txBody>
          <a:bodyPr wrap="square" rtlCol="1">
            <a:spAutoFit/>
          </a:bodyPr>
          <a:lstStyle/>
          <a:p>
            <a:r>
              <a:rPr lang="en-US" sz="1600" b="1" dirty="0" smtClean="0"/>
              <a:t>Application Button</a:t>
            </a:r>
            <a:endParaRPr lang="fa-IR" sz="1600" dirty="0"/>
          </a:p>
        </p:txBody>
      </p:sp>
      <p:sp>
        <p:nvSpPr>
          <p:cNvPr id="11" name="Up Arrow 10"/>
          <p:cNvSpPr/>
          <p:nvPr/>
        </p:nvSpPr>
        <p:spPr>
          <a:xfrm>
            <a:off x="381000" y="3810000"/>
            <a:ext cx="152400" cy="609600"/>
          </a:xfrm>
          <a:prstGeom prst="upArrow">
            <a:avLst/>
          </a:prstGeom>
        </p:spPr>
        <p:style>
          <a:lnRef idx="1">
            <a:schemeClr val="accent3"/>
          </a:lnRef>
          <a:fillRef idx="3">
            <a:schemeClr val="accent3"/>
          </a:fillRef>
          <a:effectRef idx="2">
            <a:schemeClr val="accent3"/>
          </a:effectRef>
          <a:fontRef idx="minor">
            <a:schemeClr val="lt1"/>
          </a:fontRef>
        </p:style>
        <p:txBody>
          <a:bodyPr rtlCol="1" anchor="ctr"/>
          <a:lstStyle/>
          <a:p>
            <a:pPr algn="ctr"/>
            <a:endParaRPr lang="fa-IR"/>
          </a:p>
        </p:txBody>
      </p:sp>
      <p:sp>
        <p:nvSpPr>
          <p:cNvPr id="14" name="TextBox 13"/>
          <p:cNvSpPr txBox="1"/>
          <p:nvPr/>
        </p:nvSpPr>
        <p:spPr>
          <a:xfrm>
            <a:off x="-357222" y="2143116"/>
            <a:ext cx="2743200" cy="338554"/>
          </a:xfrm>
          <a:prstGeom prst="rect">
            <a:avLst/>
          </a:prstGeom>
          <a:noFill/>
        </p:spPr>
        <p:txBody>
          <a:bodyPr wrap="square" rtlCol="1">
            <a:spAutoFit/>
          </a:bodyPr>
          <a:lstStyle/>
          <a:p>
            <a:r>
              <a:rPr lang="en-US" sz="1600" b="1" dirty="0" smtClean="0"/>
              <a:t>Quick Access Toolbar</a:t>
            </a:r>
            <a:endParaRPr lang="fa-IR" sz="1600" dirty="0"/>
          </a:p>
        </p:txBody>
      </p:sp>
      <p:sp>
        <p:nvSpPr>
          <p:cNvPr id="18" name="TextBox 17"/>
          <p:cNvSpPr txBox="1"/>
          <p:nvPr/>
        </p:nvSpPr>
        <p:spPr>
          <a:xfrm>
            <a:off x="2214546" y="2071678"/>
            <a:ext cx="1752600" cy="338554"/>
          </a:xfrm>
          <a:prstGeom prst="rect">
            <a:avLst/>
          </a:prstGeom>
          <a:noFill/>
        </p:spPr>
        <p:txBody>
          <a:bodyPr wrap="square" rtlCol="1">
            <a:spAutoFit/>
          </a:bodyPr>
          <a:lstStyle/>
          <a:p>
            <a:r>
              <a:rPr lang="en-US" sz="1600" b="1" dirty="0" smtClean="0"/>
              <a:t>Search Bar</a:t>
            </a:r>
            <a:endParaRPr lang="fa-IR" sz="1600" dirty="0"/>
          </a:p>
        </p:txBody>
      </p:sp>
      <p:sp>
        <p:nvSpPr>
          <p:cNvPr id="19" name="TextBox 18"/>
          <p:cNvSpPr txBox="1"/>
          <p:nvPr/>
        </p:nvSpPr>
        <p:spPr>
          <a:xfrm>
            <a:off x="5500694" y="2143116"/>
            <a:ext cx="1600200" cy="338554"/>
          </a:xfrm>
          <a:prstGeom prst="rect">
            <a:avLst/>
          </a:prstGeom>
          <a:noFill/>
        </p:spPr>
        <p:txBody>
          <a:bodyPr wrap="square" rtlCol="1">
            <a:spAutoFit/>
          </a:bodyPr>
          <a:lstStyle/>
          <a:p>
            <a:r>
              <a:rPr lang="en-US" sz="1600" b="1" dirty="0" smtClean="0"/>
              <a:t>Filename</a:t>
            </a:r>
            <a:endParaRPr lang="fa-IR" sz="1600" dirty="0"/>
          </a:p>
        </p:txBody>
      </p:sp>
      <p:sp>
        <p:nvSpPr>
          <p:cNvPr id="20" name="Right Brace 19"/>
          <p:cNvSpPr/>
          <p:nvPr/>
        </p:nvSpPr>
        <p:spPr>
          <a:xfrm rot="5400000">
            <a:off x="4686300" y="-190500"/>
            <a:ext cx="533400" cy="8382000"/>
          </a:xfrm>
          <a:prstGeom prst="rightBrace">
            <a:avLst/>
          </a:prstGeom>
        </p:spPr>
        <p:style>
          <a:lnRef idx="3">
            <a:schemeClr val="accent3"/>
          </a:lnRef>
          <a:fillRef idx="0">
            <a:schemeClr val="accent3"/>
          </a:fillRef>
          <a:effectRef idx="2">
            <a:schemeClr val="accent3"/>
          </a:effectRef>
          <a:fontRef idx="minor">
            <a:schemeClr val="tx1"/>
          </a:fontRef>
        </p:style>
        <p:txBody>
          <a:bodyPr rtlCol="1" anchor="ctr"/>
          <a:lstStyle/>
          <a:p>
            <a:pPr algn="ctr"/>
            <a:endParaRPr lang="fa-IR"/>
          </a:p>
        </p:txBody>
      </p:sp>
      <p:sp>
        <p:nvSpPr>
          <p:cNvPr id="21" name="TextBox 20"/>
          <p:cNvSpPr txBox="1"/>
          <p:nvPr/>
        </p:nvSpPr>
        <p:spPr>
          <a:xfrm>
            <a:off x="4000496" y="4429132"/>
            <a:ext cx="1676400" cy="338554"/>
          </a:xfrm>
          <a:prstGeom prst="rect">
            <a:avLst/>
          </a:prstGeom>
          <a:noFill/>
        </p:spPr>
        <p:txBody>
          <a:bodyPr wrap="square" rtlCol="1">
            <a:spAutoFit/>
          </a:bodyPr>
          <a:lstStyle/>
          <a:p>
            <a:r>
              <a:rPr lang="en-US" sz="1600" b="1" dirty="0" smtClean="0"/>
              <a:t>Ribbon</a:t>
            </a:r>
            <a:endParaRPr lang="fa-IR" sz="1600" dirty="0"/>
          </a:p>
        </p:txBody>
      </p:sp>
      <p:sp>
        <p:nvSpPr>
          <p:cNvPr id="22" name="Up Arrow 21"/>
          <p:cNvSpPr/>
          <p:nvPr/>
        </p:nvSpPr>
        <p:spPr>
          <a:xfrm>
            <a:off x="3505200" y="3810000"/>
            <a:ext cx="152400" cy="914400"/>
          </a:xfrm>
          <a:prstGeom prst="upArrow">
            <a:avLst/>
          </a:prstGeom>
        </p:spPr>
        <p:style>
          <a:lnRef idx="1">
            <a:schemeClr val="accent3"/>
          </a:lnRef>
          <a:fillRef idx="3">
            <a:schemeClr val="accent3"/>
          </a:fillRef>
          <a:effectRef idx="2">
            <a:schemeClr val="accent3"/>
          </a:effectRef>
          <a:fontRef idx="minor">
            <a:schemeClr val="lt1"/>
          </a:fontRef>
        </p:style>
        <p:txBody>
          <a:bodyPr rtlCol="1" anchor="ctr"/>
          <a:lstStyle/>
          <a:p>
            <a:pPr algn="ctr"/>
            <a:endParaRPr lang="fa-IR" dirty="0"/>
          </a:p>
        </p:txBody>
      </p:sp>
      <p:sp>
        <p:nvSpPr>
          <p:cNvPr id="23" name="TextBox 22"/>
          <p:cNvSpPr txBox="1"/>
          <p:nvPr/>
        </p:nvSpPr>
        <p:spPr>
          <a:xfrm>
            <a:off x="2285984" y="4857760"/>
            <a:ext cx="1295400" cy="369332"/>
          </a:xfrm>
          <a:prstGeom prst="rect">
            <a:avLst/>
          </a:prstGeom>
          <a:noFill/>
        </p:spPr>
        <p:txBody>
          <a:bodyPr wrap="square" rtlCol="1">
            <a:spAutoFit/>
          </a:bodyPr>
          <a:lstStyle/>
          <a:p>
            <a:r>
              <a:rPr lang="en-US" b="1" dirty="0" smtClean="0"/>
              <a:t>Tabs</a:t>
            </a:r>
            <a:endParaRPr lang="fa-IR" dirty="0"/>
          </a:p>
        </p:txBody>
      </p:sp>
      <p:sp>
        <p:nvSpPr>
          <p:cNvPr id="24" name="Up Arrow 23"/>
          <p:cNvSpPr/>
          <p:nvPr/>
        </p:nvSpPr>
        <p:spPr>
          <a:xfrm>
            <a:off x="2819400" y="3810000"/>
            <a:ext cx="152400" cy="914400"/>
          </a:xfrm>
          <a:prstGeom prst="upArrow">
            <a:avLst/>
          </a:prstGeom>
        </p:spPr>
        <p:style>
          <a:lnRef idx="1">
            <a:schemeClr val="accent3"/>
          </a:lnRef>
          <a:fillRef idx="3">
            <a:schemeClr val="accent3"/>
          </a:fillRef>
          <a:effectRef idx="2">
            <a:schemeClr val="accent3"/>
          </a:effectRef>
          <a:fontRef idx="minor">
            <a:schemeClr val="lt1"/>
          </a:fontRef>
        </p:style>
        <p:txBody>
          <a:bodyPr rtlCol="1" anchor="ctr"/>
          <a:lstStyle/>
          <a:p>
            <a:pPr algn="ctr"/>
            <a:endParaRPr lang="fa-I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76222" y="533400"/>
            <a:ext cx="1829347" cy="461665"/>
          </a:xfrm>
          <a:prstGeom prst="rect">
            <a:avLst/>
          </a:prstGeom>
        </p:spPr>
        <p:txBody>
          <a:bodyPr wrap="none">
            <a:spAutoFit/>
          </a:bodyPr>
          <a:lstStyle/>
          <a:p>
            <a:pPr algn="r"/>
            <a:r>
              <a:rPr lang="fa-IR" sz="2400" dirty="0" smtClean="0"/>
              <a:t>نوار بالایی اتوکد</a:t>
            </a:r>
            <a:endParaRPr lang="fa-IR" sz="2400" dirty="0"/>
          </a:p>
        </p:txBody>
      </p:sp>
      <p:sp>
        <p:nvSpPr>
          <p:cNvPr id="4" name="TextBox 3"/>
          <p:cNvSpPr txBox="1"/>
          <p:nvPr/>
        </p:nvSpPr>
        <p:spPr>
          <a:xfrm>
            <a:off x="0" y="928670"/>
            <a:ext cx="8915400" cy="5493812"/>
          </a:xfrm>
          <a:prstGeom prst="rect">
            <a:avLst/>
          </a:prstGeom>
          <a:noFill/>
        </p:spPr>
        <p:txBody>
          <a:bodyPr wrap="square" rtlCol="1">
            <a:spAutoFit/>
          </a:bodyPr>
          <a:lstStyle/>
          <a:p>
            <a:pPr algn="ctr">
              <a:lnSpc>
                <a:spcPct val="150000"/>
              </a:lnSpc>
            </a:pPr>
            <a:r>
              <a:rPr lang="en-US" b="1" dirty="0" smtClean="0"/>
              <a:t>Application Button</a:t>
            </a:r>
            <a:endParaRPr lang="fa-IR" b="1" dirty="0" smtClean="0"/>
          </a:p>
          <a:p>
            <a:pPr algn="r">
              <a:lnSpc>
                <a:spcPct val="150000"/>
              </a:lnSpc>
            </a:pPr>
            <a:r>
              <a:rPr lang="fa-IR" dirty="0" smtClean="0"/>
              <a:t>با زدن این دکمه گزینه هایی مثل چاپ ، پرینت ، ابزار رسم پر کاربرد وبرخی از ابزاهای غیر ترسیمی نمایان میشود.</a:t>
            </a:r>
          </a:p>
          <a:p>
            <a:pPr algn="ctr">
              <a:lnSpc>
                <a:spcPct val="150000"/>
              </a:lnSpc>
            </a:pPr>
            <a:r>
              <a:rPr lang="en-US" b="1" dirty="0" smtClean="0"/>
              <a:t>Quick Access Toolbar</a:t>
            </a:r>
            <a:endParaRPr lang="fa-IR" b="1" dirty="0" smtClean="0"/>
          </a:p>
          <a:p>
            <a:pPr algn="ctr">
              <a:lnSpc>
                <a:spcPct val="150000"/>
              </a:lnSpc>
            </a:pPr>
            <a:r>
              <a:rPr lang="fa-IR" dirty="0" smtClean="0"/>
              <a:t>این نوار برای دسترسی سریع به دستورات پرکاربرد و تکراری مثل،  </a:t>
            </a:r>
            <a:r>
              <a:rPr lang="en-US" dirty="0" smtClean="0"/>
              <a:t>New, Save, Open, Plot</a:t>
            </a:r>
            <a:r>
              <a:rPr lang="fa-IR" dirty="0" smtClean="0"/>
              <a:t> </a:t>
            </a:r>
          </a:p>
          <a:p>
            <a:pPr algn="ctr">
              <a:lnSpc>
                <a:spcPct val="150000"/>
              </a:lnSpc>
            </a:pPr>
            <a:r>
              <a:rPr lang="en-US" b="1" dirty="0" smtClean="0"/>
              <a:t>File Name</a:t>
            </a:r>
          </a:p>
          <a:p>
            <a:pPr algn="ctr">
              <a:lnSpc>
                <a:spcPct val="150000"/>
              </a:lnSpc>
            </a:pPr>
            <a:r>
              <a:rPr lang="fa-IR" dirty="0" smtClean="0"/>
              <a:t>نام فایلی را که روی آن کار میکنید را نشان میدهد.</a:t>
            </a:r>
          </a:p>
          <a:p>
            <a:pPr algn="ctr">
              <a:lnSpc>
                <a:spcPct val="150000"/>
              </a:lnSpc>
            </a:pPr>
            <a:r>
              <a:rPr lang="en-US" b="1" dirty="0" smtClean="0"/>
              <a:t>Search Bar</a:t>
            </a:r>
          </a:p>
          <a:p>
            <a:pPr algn="ctr">
              <a:lnSpc>
                <a:spcPct val="150000"/>
              </a:lnSpc>
            </a:pPr>
            <a:r>
              <a:rPr lang="fa-IR" dirty="0" smtClean="0"/>
              <a:t>در این نوار میتوانید در مورد متن های موجود در ترسیم ویا فایل های کمکی جست و جو کنید.</a:t>
            </a:r>
          </a:p>
          <a:p>
            <a:pPr algn="ctr">
              <a:lnSpc>
                <a:spcPct val="150000"/>
              </a:lnSpc>
            </a:pPr>
            <a:r>
              <a:rPr lang="en-US" b="1" dirty="0" smtClean="0"/>
              <a:t>Ribbon</a:t>
            </a:r>
          </a:p>
          <a:p>
            <a:pPr algn="ctr">
              <a:lnSpc>
                <a:spcPct val="150000"/>
              </a:lnSpc>
            </a:pPr>
            <a:r>
              <a:rPr lang="fa-IR" dirty="0" smtClean="0"/>
              <a:t> این نوار تقریبا همه ابزار و دستوراتی که هنگام کار نیاز دارید را در اختیار شما میگذارد.</a:t>
            </a:r>
          </a:p>
          <a:p>
            <a:pPr algn="ctr">
              <a:lnSpc>
                <a:spcPct val="150000"/>
              </a:lnSpc>
            </a:pPr>
            <a:r>
              <a:rPr lang="en-US" b="1" dirty="0" smtClean="0"/>
              <a:t>Tabs</a:t>
            </a:r>
          </a:p>
          <a:p>
            <a:pPr algn="ctr">
              <a:lnSpc>
                <a:spcPct val="150000"/>
              </a:lnSpc>
            </a:pPr>
            <a:r>
              <a:rPr lang="fa-IR" dirty="0" smtClean="0"/>
              <a:t>مجموع </a:t>
            </a:r>
            <a:r>
              <a:rPr lang="en-US" dirty="0" smtClean="0"/>
              <a:t>Tab </a:t>
            </a:r>
            <a:r>
              <a:rPr lang="fa-IR" dirty="0" smtClean="0"/>
              <a:t> ها نوار</a:t>
            </a:r>
            <a:r>
              <a:rPr lang="en-US" dirty="0" smtClean="0"/>
              <a:t>Ribbon </a:t>
            </a:r>
            <a:r>
              <a:rPr lang="fa-IR" dirty="0" smtClean="0"/>
              <a:t> را تشکیل میدهد، شامل </a:t>
            </a:r>
            <a:r>
              <a:rPr lang="en-US" dirty="0" smtClean="0"/>
              <a:t>Home, insert, Manage </a:t>
            </a:r>
          </a:p>
          <a:p>
            <a:pPr algn="ctr">
              <a:lnSpc>
                <a:spcPct val="150000"/>
              </a:lnSpc>
            </a:pPr>
            <a:endParaRPr lang="fa-I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ChangeAspect="1" noChangeArrowheads="1"/>
          </p:cNvPicPr>
          <p:nvPr/>
        </p:nvPicPr>
        <p:blipFill>
          <a:blip r:embed="rId2" cstate="print"/>
          <a:srcRect/>
          <a:stretch>
            <a:fillRect/>
          </a:stretch>
        </p:blipFill>
        <p:spPr bwMode="auto">
          <a:xfrm>
            <a:off x="0" y="0"/>
            <a:ext cx="9144000" cy="7010400"/>
          </a:xfrm>
          <a:prstGeom prst="rect">
            <a:avLst/>
          </a:prstGeom>
          <a:noFill/>
          <a:ln w="9525">
            <a:noFill/>
            <a:miter lim="800000"/>
            <a:headEnd/>
            <a:tailEnd/>
          </a:ln>
          <a:effectLst/>
        </p:spPr>
      </p:pic>
      <p:sp>
        <p:nvSpPr>
          <p:cNvPr id="3" name="Up Arrow 2"/>
          <p:cNvSpPr/>
          <p:nvPr/>
        </p:nvSpPr>
        <p:spPr>
          <a:xfrm>
            <a:off x="4419600" y="1676400"/>
            <a:ext cx="228600" cy="685800"/>
          </a:xfrm>
          <a:prstGeom prst="upArrow">
            <a:avLst/>
          </a:prstGeom>
        </p:spPr>
        <p:style>
          <a:lnRef idx="1">
            <a:schemeClr val="accent3"/>
          </a:lnRef>
          <a:fillRef idx="3">
            <a:schemeClr val="accent3"/>
          </a:fillRef>
          <a:effectRef idx="2">
            <a:schemeClr val="accent3"/>
          </a:effectRef>
          <a:fontRef idx="minor">
            <a:schemeClr val="lt1"/>
          </a:fontRef>
        </p:style>
        <p:txBody>
          <a:bodyPr rtlCol="1" anchor="ctr"/>
          <a:lstStyle/>
          <a:p>
            <a:pPr algn="ctr"/>
            <a:endParaRPr lang="fa-IR"/>
          </a:p>
        </p:txBody>
      </p:sp>
      <p:sp>
        <p:nvSpPr>
          <p:cNvPr id="4" name="Up Arrow 3"/>
          <p:cNvSpPr/>
          <p:nvPr/>
        </p:nvSpPr>
        <p:spPr>
          <a:xfrm>
            <a:off x="1219200" y="2286000"/>
            <a:ext cx="228600" cy="685800"/>
          </a:xfrm>
          <a:prstGeom prst="upArrow">
            <a:avLst/>
          </a:prstGeom>
        </p:spPr>
        <p:style>
          <a:lnRef idx="1">
            <a:schemeClr val="accent3"/>
          </a:lnRef>
          <a:fillRef idx="3">
            <a:schemeClr val="accent3"/>
          </a:fillRef>
          <a:effectRef idx="2">
            <a:schemeClr val="accent3"/>
          </a:effectRef>
          <a:fontRef idx="minor">
            <a:schemeClr val="lt1"/>
          </a:fontRef>
        </p:style>
        <p:txBody>
          <a:bodyPr rtlCol="1" anchor="ctr"/>
          <a:lstStyle/>
          <a:p>
            <a:pPr algn="ctr"/>
            <a:endParaRPr lang="fa-IR"/>
          </a:p>
        </p:txBody>
      </p:sp>
      <p:sp>
        <p:nvSpPr>
          <p:cNvPr id="5" name="TextBox 4"/>
          <p:cNvSpPr txBox="1"/>
          <p:nvPr/>
        </p:nvSpPr>
        <p:spPr>
          <a:xfrm>
            <a:off x="3428992" y="2428868"/>
            <a:ext cx="1600200" cy="369332"/>
          </a:xfrm>
          <a:prstGeom prst="rect">
            <a:avLst/>
          </a:prstGeom>
          <a:noFill/>
        </p:spPr>
        <p:txBody>
          <a:bodyPr wrap="square" rtlCol="1">
            <a:spAutoFit/>
          </a:bodyPr>
          <a:lstStyle/>
          <a:p>
            <a:r>
              <a:rPr lang="en-US" b="1" dirty="0" smtClean="0">
                <a:solidFill>
                  <a:srgbClr val="92D050"/>
                </a:solidFill>
              </a:rPr>
              <a:t>Panels</a:t>
            </a:r>
            <a:r>
              <a:rPr lang="en-US" dirty="0" smtClean="0">
                <a:solidFill>
                  <a:srgbClr val="92D050"/>
                </a:solidFill>
              </a:rPr>
              <a:t> </a:t>
            </a:r>
            <a:endParaRPr lang="fa-IR" dirty="0">
              <a:solidFill>
                <a:srgbClr val="92D050"/>
              </a:solidFill>
            </a:endParaRPr>
          </a:p>
        </p:txBody>
      </p:sp>
      <p:sp>
        <p:nvSpPr>
          <p:cNvPr id="6" name="TextBox 5"/>
          <p:cNvSpPr txBox="1"/>
          <p:nvPr/>
        </p:nvSpPr>
        <p:spPr>
          <a:xfrm>
            <a:off x="357158" y="3071810"/>
            <a:ext cx="1447800" cy="369332"/>
          </a:xfrm>
          <a:prstGeom prst="rect">
            <a:avLst/>
          </a:prstGeom>
          <a:noFill/>
        </p:spPr>
        <p:txBody>
          <a:bodyPr wrap="square" rtlCol="1">
            <a:spAutoFit/>
          </a:bodyPr>
          <a:lstStyle/>
          <a:p>
            <a:r>
              <a:rPr lang="en-US" dirty="0" smtClean="0">
                <a:solidFill>
                  <a:srgbClr val="92D050"/>
                </a:solidFill>
              </a:rPr>
              <a:t>Tool Tip</a:t>
            </a:r>
            <a:endParaRPr lang="fa-IR" dirty="0">
              <a:solidFill>
                <a:srgbClr val="92D050"/>
              </a:solidFill>
            </a:endParaRPr>
          </a:p>
        </p:txBody>
      </p:sp>
      <p:sp>
        <p:nvSpPr>
          <p:cNvPr id="7" name="TextBox 6"/>
          <p:cNvSpPr txBox="1"/>
          <p:nvPr/>
        </p:nvSpPr>
        <p:spPr>
          <a:xfrm>
            <a:off x="1371600" y="533400"/>
            <a:ext cx="914400" cy="381000"/>
          </a:xfrm>
          <a:prstGeom prst="rect">
            <a:avLst/>
          </a:prstGeom>
          <a:solidFill>
            <a:schemeClr val="bg2"/>
          </a:solidFill>
        </p:spPr>
        <p:txBody>
          <a:bodyPr wrap="square" rtlCol="1">
            <a:spAutoFit/>
          </a:bodyPr>
          <a:lstStyle/>
          <a:p>
            <a:r>
              <a:rPr lang="en-US" dirty="0" smtClean="0"/>
              <a:t>Tools</a:t>
            </a:r>
            <a:endParaRPr lang="fa-IR" dirty="0"/>
          </a:p>
        </p:txBody>
      </p:sp>
      <p:sp>
        <p:nvSpPr>
          <p:cNvPr id="8" name="TextBox 7"/>
          <p:cNvSpPr txBox="1"/>
          <p:nvPr/>
        </p:nvSpPr>
        <p:spPr>
          <a:xfrm>
            <a:off x="3352800" y="4114800"/>
            <a:ext cx="3124200" cy="369332"/>
          </a:xfrm>
          <a:prstGeom prst="rect">
            <a:avLst/>
          </a:prstGeom>
          <a:noFill/>
        </p:spPr>
        <p:txBody>
          <a:bodyPr wrap="square" rtlCol="1">
            <a:spAutoFit/>
          </a:bodyPr>
          <a:lstStyle/>
          <a:p>
            <a:r>
              <a:rPr lang="en-US" b="1" dirty="0" smtClean="0">
                <a:solidFill>
                  <a:srgbClr val="92D050"/>
                </a:solidFill>
              </a:rPr>
              <a:t>Drawing Space</a:t>
            </a:r>
            <a:endParaRPr lang="fa-IR" dirty="0">
              <a:solidFill>
                <a:srgbClr val="92D050"/>
              </a:solidFill>
            </a:endParaRPr>
          </a:p>
        </p:txBody>
      </p:sp>
      <p:sp>
        <p:nvSpPr>
          <p:cNvPr id="9" name="TextBox 8"/>
          <p:cNvSpPr txBox="1"/>
          <p:nvPr/>
        </p:nvSpPr>
        <p:spPr>
          <a:xfrm>
            <a:off x="1714480" y="6215082"/>
            <a:ext cx="4267200" cy="369332"/>
          </a:xfrm>
          <a:prstGeom prst="rect">
            <a:avLst/>
          </a:prstGeom>
          <a:noFill/>
        </p:spPr>
        <p:txBody>
          <a:bodyPr wrap="square" rtlCol="1">
            <a:spAutoFit/>
          </a:bodyPr>
          <a:lstStyle/>
          <a:p>
            <a:r>
              <a:rPr lang="en-US" dirty="0" smtClean="0"/>
              <a:t>Command line</a:t>
            </a:r>
            <a:endParaRPr lang="fa-IR" dirty="0"/>
          </a:p>
        </p:txBody>
      </p:sp>
      <p:sp>
        <p:nvSpPr>
          <p:cNvPr id="10" name="Down Arrow 9"/>
          <p:cNvSpPr/>
          <p:nvPr/>
        </p:nvSpPr>
        <p:spPr>
          <a:xfrm>
            <a:off x="7467600" y="5867400"/>
            <a:ext cx="152400" cy="762000"/>
          </a:xfrm>
          <a:prstGeom prst="downArrow">
            <a:avLst/>
          </a:prstGeom>
        </p:spPr>
        <p:style>
          <a:lnRef idx="1">
            <a:schemeClr val="accent3"/>
          </a:lnRef>
          <a:fillRef idx="3">
            <a:schemeClr val="accent3"/>
          </a:fillRef>
          <a:effectRef idx="2">
            <a:schemeClr val="accent3"/>
          </a:effectRef>
          <a:fontRef idx="minor">
            <a:schemeClr val="lt1"/>
          </a:fontRef>
        </p:style>
        <p:txBody>
          <a:bodyPr rtlCol="1" anchor="ctr"/>
          <a:lstStyle/>
          <a:p>
            <a:pPr algn="ctr"/>
            <a:endParaRPr lang="fa-IR"/>
          </a:p>
        </p:txBody>
      </p:sp>
      <p:sp>
        <p:nvSpPr>
          <p:cNvPr id="11" name="TextBox 10"/>
          <p:cNvSpPr txBox="1"/>
          <p:nvPr/>
        </p:nvSpPr>
        <p:spPr>
          <a:xfrm>
            <a:off x="6072198" y="5429264"/>
            <a:ext cx="1981200" cy="369332"/>
          </a:xfrm>
          <a:prstGeom prst="rect">
            <a:avLst/>
          </a:prstGeom>
          <a:noFill/>
        </p:spPr>
        <p:txBody>
          <a:bodyPr wrap="square" rtlCol="1">
            <a:spAutoFit/>
          </a:bodyPr>
          <a:lstStyle/>
          <a:p>
            <a:r>
              <a:rPr lang="en-US" dirty="0" smtClean="0">
                <a:solidFill>
                  <a:srgbClr val="92D050"/>
                </a:solidFill>
              </a:rPr>
              <a:t>Status bar</a:t>
            </a:r>
            <a:endParaRPr lang="fa-IR" dirty="0">
              <a:solidFill>
                <a:srgbClr val="92D05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4282" y="214290"/>
            <a:ext cx="8715436" cy="5859553"/>
          </a:xfrm>
          <a:prstGeom prst="rect">
            <a:avLst/>
          </a:prstGeom>
          <a:noFill/>
        </p:spPr>
        <p:txBody>
          <a:bodyPr wrap="square" rtlCol="1">
            <a:spAutoFit/>
          </a:bodyPr>
          <a:lstStyle/>
          <a:p>
            <a:pPr algn="ctr">
              <a:lnSpc>
                <a:spcPct val="150000"/>
              </a:lnSpc>
            </a:pPr>
            <a:r>
              <a:rPr lang="en-US" b="1" dirty="0" smtClean="0"/>
              <a:t>Panels</a:t>
            </a:r>
          </a:p>
          <a:p>
            <a:pPr algn="ctr">
              <a:lnSpc>
                <a:spcPct val="150000"/>
              </a:lnSpc>
            </a:pPr>
            <a:r>
              <a:rPr lang="fa-IR" dirty="0" smtClean="0"/>
              <a:t>مجموعه ای از ابزار را شامل میشود.</a:t>
            </a:r>
          </a:p>
          <a:p>
            <a:pPr algn="ctr">
              <a:lnSpc>
                <a:spcPct val="150000"/>
              </a:lnSpc>
            </a:pPr>
            <a:r>
              <a:rPr lang="en-US" b="1" dirty="0" smtClean="0"/>
              <a:t>Tools</a:t>
            </a:r>
          </a:p>
          <a:p>
            <a:pPr algn="ctr">
              <a:lnSpc>
                <a:spcPct val="150000"/>
              </a:lnSpc>
            </a:pPr>
            <a:r>
              <a:rPr lang="fa-IR" dirty="0" smtClean="0"/>
              <a:t>آیکن هایی بر روی پنل هستند که با کلیک روی آنها دستور شروع میشود.</a:t>
            </a:r>
          </a:p>
          <a:p>
            <a:pPr algn="ctr">
              <a:lnSpc>
                <a:spcPct val="150000"/>
              </a:lnSpc>
            </a:pPr>
            <a:r>
              <a:rPr lang="en-US" b="1" dirty="0" smtClean="0"/>
              <a:t>Tool Tip</a:t>
            </a:r>
          </a:p>
          <a:p>
            <a:pPr algn="ctr">
              <a:lnSpc>
                <a:spcPct val="150000"/>
              </a:lnSpc>
            </a:pPr>
            <a:r>
              <a:rPr lang="fa-IR" dirty="0" smtClean="0"/>
              <a:t>با نگه داشتن موس روی آیکن ابزار، صفحه ای ظاهر شده و اطلاعاتی درباره آن ابزار ارائه میکند.</a:t>
            </a:r>
          </a:p>
          <a:p>
            <a:pPr algn="ctr">
              <a:lnSpc>
                <a:spcPct val="150000"/>
              </a:lnSpc>
            </a:pPr>
            <a:r>
              <a:rPr lang="en-US" b="1" dirty="0" smtClean="0"/>
              <a:t>Drawing Space</a:t>
            </a:r>
          </a:p>
          <a:p>
            <a:pPr algn="ctr">
              <a:lnSpc>
                <a:spcPct val="150000"/>
              </a:lnSpc>
            </a:pPr>
            <a:r>
              <a:rPr lang="fa-IR" dirty="0" smtClean="0"/>
              <a:t>فضایی که میتوانید در آن طراحی و رسم خود را انجام دهید.</a:t>
            </a:r>
          </a:p>
          <a:p>
            <a:pPr algn="ctr">
              <a:lnSpc>
                <a:spcPct val="150000"/>
              </a:lnSpc>
            </a:pPr>
            <a:r>
              <a:rPr lang="en-US" b="1" dirty="0" smtClean="0"/>
              <a:t>Command Line</a:t>
            </a:r>
          </a:p>
          <a:p>
            <a:pPr algn="ctr">
              <a:lnSpc>
                <a:spcPct val="150000"/>
              </a:lnSpc>
            </a:pPr>
            <a:r>
              <a:rPr lang="fa-IR" dirty="0" smtClean="0"/>
              <a:t>هر دستوری که شما تایپ میکنید در این نوار قابل مشاهده است.در واقع اتوکد با استفاده از این نوار با شما صحبت میکند. مثلا اعلام میکند شما در حال کار با کدام دستور هستید ودر ادامه چه باید بکنید. </a:t>
            </a:r>
          </a:p>
          <a:p>
            <a:pPr algn="ctr">
              <a:lnSpc>
                <a:spcPct val="150000"/>
              </a:lnSpc>
            </a:pPr>
            <a:r>
              <a:rPr lang="en-US" b="1" dirty="0" smtClean="0"/>
              <a:t>Status Bar</a:t>
            </a:r>
          </a:p>
          <a:p>
            <a:pPr algn="ctr">
              <a:lnSpc>
                <a:spcPct val="150000"/>
              </a:lnSpc>
            </a:pPr>
            <a:r>
              <a:rPr lang="fa-IR" dirty="0" smtClean="0"/>
              <a:t>این نوار حالت های مختلف رسم را نشان میدهد.مثل </a:t>
            </a:r>
            <a:r>
              <a:rPr lang="en-US" dirty="0" smtClean="0"/>
              <a:t> Ortho, Osnaps, Grid, Otrack </a:t>
            </a:r>
            <a:r>
              <a:rPr lang="fa-IR" dirty="0" smtClean="0"/>
              <a:t>که با کلیک روی آنها میتوانید این گزینه ها را روشن یا خاموش کنید.</a:t>
            </a:r>
            <a:endParaRPr lang="fa-I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فضای کار</a:t>
            </a:r>
            <a:endParaRPr lang="fa-IR" dirty="0"/>
          </a:p>
        </p:txBody>
      </p:sp>
      <p:sp>
        <p:nvSpPr>
          <p:cNvPr id="4" name="TextBox 3"/>
          <p:cNvSpPr txBox="1"/>
          <p:nvPr/>
        </p:nvSpPr>
        <p:spPr>
          <a:xfrm>
            <a:off x="357158" y="1714488"/>
            <a:ext cx="8429684" cy="1754326"/>
          </a:xfrm>
          <a:prstGeom prst="rect">
            <a:avLst/>
          </a:prstGeom>
          <a:noFill/>
        </p:spPr>
        <p:txBody>
          <a:bodyPr wrap="square" rtlCol="1">
            <a:spAutoFit/>
          </a:bodyPr>
          <a:lstStyle/>
          <a:p>
            <a:pPr>
              <a:lnSpc>
                <a:spcPct val="150000"/>
              </a:lnSpc>
            </a:pPr>
            <a:r>
              <a:rPr lang="fa-IR" dirty="0" smtClean="0"/>
              <a:t>اتوکد این امکان را به شما میدهد تا متناسب با نوع کار فضای کار خود را انتخاب کنید،برای مثال فضای کار اتوکد در محیط دو بعدی متفاوت از محیط سه بعدی خواهد بود. علاوه بر این گزینه  </a:t>
            </a:r>
            <a:r>
              <a:rPr lang="en-US" dirty="0" smtClean="0"/>
              <a:t> Classic</a:t>
            </a:r>
            <a:r>
              <a:rPr lang="fa-IR" dirty="0" smtClean="0"/>
              <a:t>وجود دارد که فضای کاری اتوکد را شبیه ورژن 2000 تا 2008 میکند تا کاربرانی که به اتوکدهای قبلی عادت کرده اند، بتوانند ازورژن های جدید اتوکد استفاده کنند. </a:t>
            </a:r>
            <a:endParaRPr lang="fa-IR" dirty="0"/>
          </a:p>
        </p:txBody>
      </p:sp>
      <p:pic>
        <p:nvPicPr>
          <p:cNvPr id="1026" name="Picture 2" descr="Changing Workspaces in AutoCAD 2013"/>
          <p:cNvPicPr>
            <a:picLocks noChangeAspect="1" noChangeArrowheads="1"/>
          </p:cNvPicPr>
          <p:nvPr/>
        </p:nvPicPr>
        <p:blipFill>
          <a:blip r:embed="rId2" cstate="print"/>
          <a:srcRect/>
          <a:stretch>
            <a:fillRect/>
          </a:stretch>
        </p:blipFill>
        <p:spPr bwMode="auto">
          <a:xfrm>
            <a:off x="1142976" y="3429000"/>
            <a:ext cx="6729461" cy="2395033"/>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lstStyle/>
          <a:p>
            <a:pPr algn="r"/>
            <a:r>
              <a:rPr lang="fa-IR" dirty="0" smtClean="0"/>
              <a:t>فضای کار</a:t>
            </a:r>
            <a:endParaRPr lang="fa-IR" dirty="0"/>
          </a:p>
        </p:txBody>
      </p:sp>
      <p:sp>
        <p:nvSpPr>
          <p:cNvPr id="4" name="TextBox 3"/>
          <p:cNvSpPr txBox="1"/>
          <p:nvPr/>
        </p:nvSpPr>
        <p:spPr>
          <a:xfrm>
            <a:off x="357158" y="1785926"/>
            <a:ext cx="8501122" cy="2585323"/>
          </a:xfrm>
          <a:prstGeom prst="rect">
            <a:avLst/>
          </a:prstGeom>
          <a:noFill/>
        </p:spPr>
        <p:txBody>
          <a:bodyPr wrap="square" rtlCol="1">
            <a:spAutoFit/>
          </a:bodyPr>
          <a:lstStyle/>
          <a:p>
            <a:pPr>
              <a:lnSpc>
                <a:spcPct val="150000"/>
              </a:lnSpc>
            </a:pPr>
            <a:r>
              <a:rPr lang="fa-IR" dirty="0" smtClean="0"/>
              <a:t>برای تنظیم فضای کار روی آیکنی شبیه چرخ دنده در پایین صفحه (در نوار </a:t>
            </a:r>
            <a:r>
              <a:rPr lang="en-US" dirty="0" smtClean="0"/>
              <a:t>status bar</a:t>
            </a:r>
            <a:r>
              <a:rPr lang="fa-IR" dirty="0" smtClean="0"/>
              <a:t>) کلیک کنید.در این آموزش ها ما فعلا با فضای دو بعدی کار میکنیم.بنابراین گزینه ی </a:t>
            </a:r>
            <a:r>
              <a:rPr lang="en-US" dirty="0" smtClean="0"/>
              <a:t>Drafting &amp; Annotation</a:t>
            </a:r>
            <a:r>
              <a:rPr lang="fa-IR" dirty="0" smtClean="0"/>
              <a:t> را انتخاب کنید.</a:t>
            </a:r>
          </a:p>
          <a:p>
            <a:pPr>
              <a:lnSpc>
                <a:spcPct val="150000"/>
              </a:lnSpc>
            </a:pPr>
            <a:r>
              <a:rPr lang="fa-IR" dirty="0" smtClean="0"/>
              <a:t>راه های مختلفی برای وارد کردن دستور درفضای اتوکد وجود دارد، که مهم ترین آن استفاده از منو، صفحه کلید و آیکن است. شما میتوانید با هر کدام که راحتر هستید کار کنید. روش کار با صفحه کلید در تمام ورژن های اتوکد تقریبا یکسان است. بنابراین شما میتوانید در فضای کار های دیگر اتوکد براحتی کار کنید. زیرا آیکن ها در صفحه اتوکد میتوانند در جا های مختلفی قرار گیرند.و پیدا کردن آن ها در ورژن های دیگر مشکل باشد.</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43174" y="642918"/>
            <a:ext cx="5929354" cy="2285369"/>
          </a:xfrm>
          <a:prstGeom prst="rect">
            <a:avLst/>
          </a:prstGeom>
          <a:noFill/>
        </p:spPr>
        <p:txBody>
          <a:bodyPr wrap="square" rtlCol="1">
            <a:spAutoFit/>
          </a:bodyPr>
          <a:lstStyle/>
          <a:p>
            <a:pPr>
              <a:lnSpc>
                <a:spcPct val="200000"/>
              </a:lnSpc>
            </a:pPr>
            <a:r>
              <a:rPr lang="fa-IR" sz="2000" dirty="0" smtClean="0">
                <a:solidFill>
                  <a:schemeClr val="tx2"/>
                </a:solidFill>
              </a:rPr>
              <a:t>برای مثال برای انتخاب دستور </a:t>
            </a:r>
            <a:r>
              <a:rPr lang="en-US" sz="2000" dirty="0" smtClean="0">
                <a:solidFill>
                  <a:schemeClr val="tx2"/>
                </a:solidFill>
              </a:rPr>
              <a:t>Line</a:t>
            </a:r>
            <a:r>
              <a:rPr lang="fa-IR" sz="2000" dirty="0" smtClean="0">
                <a:solidFill>
                  <a:schemeClr val="tx2"/>
                </a:solidFill>
              </a:rPr>
              <a:t> چند راه وجود دارد:</a:t>
            </a:r>
          </a:p>
          <a:p>
            <a:pPr>
              <a:lnSpc>
                <a:spcPct val="200000"/>
              </a:lnSpc>
              <a:buFont typeface="Arial" pitchFamily="34" charset="0"/>
              <a:buChar char="•"/>
            </a:pPr>
            <a:r>
              <a:rPr lang="fa-IR" dirty="0" smtClean="0"/>
              <a:t> در خط دستور </a:t>
            </a:r>
            <a:r>
              <a:rPr lang="en-US" dirty="0" smtClean="0"/>
              <a:t>Line</a:t>
            </a:r>
            <a:r>
              <a:rPr lang="fa-IR" dirty="0" smtClean="0"/>
              <a:t> یا حرف </a:t>
            </a:r>
            <a:r>
              <a:rPr lang="en-US" dirty="0" smtClean="0"/>
              <a:t>L</a:t>
            </a:r>
            <a:r>
              <a:rPr lang="fa-IR" dirty="0" smtClean="0"/>
              <a:t> را وارد کرده و </a:t>
            </a:r>
            <a:r>
              <a:rPr lang="en-US" dirty="0" smtClean="0"/>
              <a:t>ENTER</a:t>
            </a:r>
            <a:r>
              <a:rPr lang="fa-IR" dirty="0" smtClean="0"/>
              <a:t> را فشار دهید.</a:t>
            </a:r>
          </a:p>
          <a:p>
            <a:pPr>
              <a:lnSpc>
                <a:spcPct val="200000"/>
              </a:lnSpc>
              <a:buFont typeface="Arial" pitchFamily="34" charset="0"/>
              <a:buChar char="•"/>
            </a:pPr>
            <a:r>
              <a:rPr lang="fa-IR" dirty="0" smtClean="0"/>
              <a:t> در بین ابزار رسم روی آیکن  </a:t>
            </a:r>
            <a:r>
              <a:rPr lang="en-US" dirty="0" smtClean="0"/>
              <a:t>Line</a:t>
            </a:r>
            <a:r>
              <a:rPr lang="fa-IR" dirty="0" smtClean="0"/>
              <a:t> کلیک کنید.</a:t>
            </a:r>
          </a:p>
          <a:p>
            <a:pPr>
              <a:lnSpc>
                <a:spcPct val="200000"/>
              </a:lnSpc>
            </a:pPr>
            <a:r>
              <a:rPr lang="fa-IR" dirty="0" smtClean="0"/>
              <a:t>                                                        </a:t>
            </a:r>
            <a:r>
              <a:rPr lang="en-US" dirty="0" smtClean="0"/>
              <a:t>HOME &lt; DRAW &lt; LINE</a:t>
            </a:r>
            <a:endParaRPr lang="fa-IR" dirty="0" smtClean="0"/>
          </a:p>
        </p:txBody>
      </p:sp>
      <p:pic>
        <p:nvPicPr>
          <p:cNvPr id="21506" name="Picture 2" descr="Line Icon"/>
          <p:cNvPicPr>
            <a:picLocks noChangeAspect="1" noChangeArrowheads="1"/>
          </p:cNvPicPr>
          <p:nvPr/>
        </p:nvPicPr>
        <p:blipFill>
          <a:blip r:embed="rId2" cstate="print"/>
          <a:srcRect/>
          <a:stretch>
            <a:fillRect/>
          </a:stretch>
        </p:blipFill>
        <p:spPr bwMode="auto">
          <a:xfrm>
            <a:off x="714348" y="2571744"/>
            <a:ext cx="3187204" cy="2815909"/>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643570" y="857232"/>
            <a:ext cx="3286148" cy="2585323"/>
          </a:xfrm>
          <a:prstGeom prst="rect">
            <a:avLst/>
          </a:prstGeom>
          <a:noFill/>
        </p:spPr>
        <p:txBody>
          <a:bodyPr wrap="square" rtlCol="1">
            <a:spAutoFit/>
          </a:bodyPr>
          <a:lstStyle/>
          <a:p>
            <a:pPr>
              <a:lnSpc>
                <a:spcPct val="150000"/>
              </a:lnSpc>
              <a:buFont typeface="Arial" pitchFamily="34" charset="0"/>
              <a:buChar char="•"/>
            </a:pPr>
            <a:r>
              <a:rPr lang="fa-IR" dirty="0" smtClean="0"/>
              <a:t> دراین روش روی صفحه رسم راست کلیک کنید وگزینه ی </a:t>
            </a:r>
            <a:r>
              <a:rPr lang="en-US" dirty="0" smtClean="0"/>
              <a:t>“Recent Input”</a:t>
            </a:r>
            <a:r>
              <a:rPr lang="fa-IR" dirty="0" smtClean="0"/>
              <a:t> را ازمنو باز شده انتخاب کنید. در این صورت لیستی از دستوراتی که به تازگی انجام داده اید نشان داده میشود. و متوانید گزینه ی</a:t>
            </a:r>
            <a:r>
              <a:rPr lang="en-US" dirty="0" smtClean="0"/>
              <a:t>Line </a:t>
            </a:r>
            <a:r>
              <a:rPr lang="fa-IR" dirty="0" smtClean="0"/>
              <a:t> را انتخاب کنید.</a:t>
            </a:r>
            <a:endParaRPr lang="fa-IR" dirty="0"/>
          </a:p>
        </p:txBody>
      </p:sp>
      <p:pic>
        <p:nvPicPr>
          <p:cNvPr id="23554" name="Picture 2" descr="Recent Input in AutoCAD"/>
          <p:cNvPicPr>
            <a:picLocks noChangeAspect="1" noChangeArrowheads="1"/>
          </p:cNvPicPr>
          <p:nvPr/>
        </p:nvPicPr>
        <p:blipFill>
          <a:blip r:embed="rId2" cstate="print"/>
          <a:srcRect/>
          <a:stretch>
            <a:fillRect/>
          </a:stretch>
        </p:blipFill>
        <p:spPr bwMode="auto">
          <a:xfrm>
            <a:off x="214282" y="214290"/>
            <a:ext cx="5545838" cy="6143668"/>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179</TotalTime>
  <Words>687</Words>
  <Application>Microsoft Office PowerPoint</Application>
  <PresentationFormat>On-screen Show (4:3)</PresentationFormat>
  <Paragraphs>55</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Georgia</vt:lpstr>
      <vt:lpstr>Times New Roman</vt:lpstr>
      <vt:lpstr>Wingdings</vt:lpstr>
      <vt:lpstr>Wingdings 2</vt:lpstr>
      <vt:lpstr>Civic</vt:lpstr>
      <vt:lpstr>اموزشکده فنی حرفه ای شهید کرانی سیرجان  </vt:lpstr>
      <vt:lpstr>PowerPoint Presentation</vt:lpstr>
      <vt:lpstr>PowerPoint Presentation</vt:lpstr>
      <vt:lpstr>PowerPoint Presentation</vt:lpstr>
      <vt:lpstr>PowerPoint Presentation</vt:lpstr>
      <vt:lpstr>فضای کار</vt:lpstr>
      <vt:lpstr>فضای کار</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آموزش رایگان اتوکد 2014</dc:title>
  <dc:creator>shafag</dc:creator>
  <cp:lastModifiedBy>sakhtafzar</cp:lastModifiedBy>
  <cp:revision>24</cp:revision>
  <dcterms:created xsi:type="dcterms:W3CDTF">2015-09-04T08:33:32Z</dcterms:created>
  <dcterms:modified xsi:type="dcterms:W3CDTF">2020-04-07T08:39:30Z</dcterms:modified>
</cp:coreProperties>
</file>