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notesViewPr>
    <p:cSldViewPr>
      <p:cViewPr varScale="1">
        <p:scale>
          <a:sx n="55" d="100"/>
          <a:sy n="55" d="100"/>
        </p:scale>
        <p:origin x="-2856"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0DBEE117-6AA3-4BED-AD55-4E4159D91EB7}" type="datetimeFigureOut">
              <a:rPr lang="fa-IR" smtClean="0"/>
              <a:pPr/>
              <a:t>1441/08/14</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93CCE751-83E3-4A37-81DE-4BF0A63D8B01}" type="slidenum">
              <a:rPr lang="fa-IR" smtClean="0"/>
              <a:pPr/>
              <a:t>‹#›</a:t>
            </a:fld>
            <a:endParaRPr lang="fa-IR"/>
          </a:p>
        </p:txBody>
      </p:sp>
    </p:spTree>
    <p:extLst>
      <p:ext uri="{BB962C8B-B14F-4D97-AF65-F5344CB8AC3E}">
        <p14:creationId xmlns:p14="http://schemas.microsoft.com/office/powerpoint/2010/main" val="967920960"/>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93CCE751-83E3-4A37-81DE-4BF0A63D8B01}" type="slidenum">
              <a:rPr lang="fa-IR" smtClean="0"/>
              <a:pPr/>
              <a:t>1</a:t>
            </a:fld>
            <a:endParaRPr lang="fa-IR"/>
          </a:p>
        </p:txBody>
      </p:sp>
    </p:spTree>
    <p:extLst>
      <p:ext uri="{BB962C8B-B14F-4D97-AF65-F5344CB8AC3E}">
        <p14:creationId xmlns:p14="http://schemas.microsoft.com/office/powerpoint/2010/main" val="9188483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93CCE751-83E3-4A37-81DE-4BF0A63D8B01}" type="slidenum">
              <a:rPr lang="fa-IR" smtClean="0"/>
              <a:pPr/>
              <a:t>2</a:t>
            </a:fld>
            <a:endParaRPr lang="fa-IR"/>
          </a:p>
        </p:txBody>
      </p:sp>
    </p:spTree>
    <p:extLst>
      <p:ext uri="{BB962C8B-B14F-4D97-AF65-F5344CB8AC3E}">
        <p14:creationId xmlns:p14="http://schemas.microsoft.com/office/powerpoint/2010/main" val="38363078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93CCE751-83E3-4A37-81DE-4BF0A63D8B01}" type="slidenum">
              <a:rPr lang="fa-IR" smtClean="0"/>
              <a:pPr/>
              <a:t>3</a:t>
            </a:fld>
            <a:endParaRPr lang="fa-IR"/>
          </a:p>
        </p:txBody>
      </p:sp>
    </p:spTree>
    <p:extLst>
      <p:ext uri="{BB962C8B-B14F-4D97-AF65-F5344CB8AC3E}">
        <p14:creationId xmlns:p14="http://schemas.microsoft.com/office/powerpoint/2010/main" val="18306453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93CCE751-83E3-4A37-81DE-4BF0A63D8B01}" type="slidenum">
              <a:rPr lang="fa-IR" smtClean="0"/>
              <a:pPr/>
              <a:t>4</a:t>
            </a:fld>
            <a:endParaRPr lang="fa-IR"/>
          </a:p>
        </p:txBody>
      </p:sp>
    </p:spTree>
    <p:extLst>
      <p:ext uri="{BB962C8B-B14F-4D97-AF65-F5344CB8AC3E}">
        <p14:creationId xmlns:p14="http://schemas.microsoft.com/office/powerpoint/2010/main" val="22678678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93CCE751-83E3-4A37-81DE-4BF0A63D8B01}" type="slidenum">
              <a:rPr lang="fa-IR" smtClean="0"/>
              <a:pPr/>
              <a:t>5</a:t>
            </a:fld>
            <a:endParaRPr lang="fa-IR"/>
          </a:p>
        </p:txBody>
      </p:sp>
    </p:spTree>
    <p:extLst>
      <p:ext uri="{BB962C8B-B14F-4D97-AF65-F5344CB8AC3E}">
        <p14:creationId xmlns:p14="http://schemas.microsoft.com/office/powerpoint/2010/main" val="19283075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93CCE751-83E3-4A37-81DE-4BF0A63D8B01}" type="slidenum">
              <a:rPr lang="fa-IR" smtClean="0"/>
              <a:pPr/>
              <a:t>6</a:t>
            </a:fld>
            <a:endParaRPr lang="fa-IR"/>
          </a:p>
        </p:txBody>
      </p:sp>
    </p:spTree>
    <p:extLst>
      <p:ext uri="{BB962C8B-B14F-4D97-AF65-F5344CB8AC3E}">
        <p14:creationId xmlns:p14="http://schemas.microsoft.com/office/powerpoint/2010/main" val="27055728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3A4D6F00-0129-4EE2-B5C1-C358E0FDF8B2}" type="datetimeFigureOut">
              <a:rPr lang="fa-IR" smtClean="0"/>
              <a:pPr/>
              <a:t>1441/08/14</a:t>
            </a:fld>
            <a:endParaRPr lang="fa-IR"/>
          </a:p>
        </p:txBody>
      </p:sp>
      <p:sp>
        <p:nvSpPr>
          <p:cNvPr id="17" name="Footer Placeholder 16"/>
          <p:cNvSpPr>
            <a:spLocks noGrp="1"/>
          </p:cNvSpPr>
          <p:nvPr>
            <p:ph type="ftr" sz="quarter" idx="11"/>
          </p:nvPr>
        </p:nvSpPr>
        <p:spPr/>
        <p:txBody>
          <a:bodyPr/>
          <a:lstStyle/>
          <a:p>
            <a:endParaRPr lang="fa-IR"/>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0E274E96-B197-4A39-8A82-5D2FD3480F4C}" type="slidenum">
              <a:rPr lang="fa-IR" smtClean="0"/>
              <a:pPr/>
              <a:t>‹#›</a:t>
            </a:fld>
            <a:endParaRPr lang="fa-IR"/>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A4D6F00-0129-4EE2-B5C1-C358E0FDF8B2}" type="datetimeFigureOut">
              <a:rPr lang="fa-IR" smtClean="0"/>
              <a:pPr/>
              <a:t>1441/08/14</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0E274E96-B197-4A39-8A82-5D2FD3480F4C}" type="slidenum">
              <a:rPr lang="fa-IR" smtClean="0"/>
              <a:pPr/>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0E274E96-B197-4A39-8A82-5D2FD3480F4C}" type="slidenum">
              <a:rPr lang="fa-IR" smtClean="0"/>
              <a:pPr/>
              <a:t>‹#›</a:t>
            </a:fld>
            <a:endParaRPr lang="fa-IR"/>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A4D6F00-0129-4EE2-B5C1-C358E0FDF8B2}" type="datetimeFigureOut">
              <a:rPr lang="fa-IR" smtClean="0"/>
              <a:pPr/>
              <a:t>1441/08/14</a:t>
            </a:fld>
            <a:endParaRPr lang="fa-IR"/>
          </a:p>
        </p:txBody>
      </p:sp>
      <p:sp>
        <p:nvSpPr>
          <p:cNvPr id="5" name="Footer Placeholder 4"/>
          <p:cNvSpPr>
            <a:spLocks noGrp="1"/>
          </p:cNvSpPr>
          <p:nvPr>
            <p:ph type="ftr" sz="quarter" idx="11"/>
          </p:nvPr>
        </p:nvSpPr>
        <p:spPr/>
        <p:txBody>
          <a:bodyPr/>
          <a:lstStyle/>
          <a:p>
            <a:endParaRPr lang="fa-IR"/>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3A4D6F00-0129-4EE2-B5C1-C358E0FDF8B2}" type="datetimeFigureOut">
              <a:rPr lang="fa-IR" smtClean="0"/>
              <a:pPr/>
              <a:t>1441/08/14</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a:xfrm>
            <a:off x="4361688" y="1026372"/>
            <a:ext cx="457200" cy="441325"/>
          </a:xfrm>
        </p:spPr>
        <p:txBody>
          <a:bodyPr/>
          <a:lstStyle/>
          <a:p>
            <a:fld id="{0E274E96-B197-4A39-8A82-5D2FD3480F4C}" type="slidenum">
              <a:rPr lang="fa-IR" smtClean="0"/>
              <a:pPr/>
              <a:t>‹#›</a:t>
            </a:fld>
            <a:endParaRPr lang="fa-IR"/>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fa-IR"/>
          </a:p>
        </p:txBody>
      </p:sp>
      <p:sp>
        <p:nvSpPr>
          <p:cNvPr id="4" name="Date Placeholder 3"/>
          <p:cNvSpPr>
            <a:spLocks noGrp="1"/>
          </p:cNvSpPr>
          <p:nvPr>
            <p:ph type="dt" sz="half" idx="10"/>
          </p:nvPr>
        </p:nvSpPr>
        <p:spPr/>
        <p:txBody>
          <a:bodyPr/>
          <a:lstStyle/>
          <a:p>
            <a:fld id="{3A4D6F00-0129-4EE2-B5C1-C358E0FDF8B2}" type="datetimeFigureOut">
              <a:rPr lang="fa-IR" smtClean="0"/>
              <a:pPr/>
              <a:t>1441/08/14</a:t>
            </a:fld>
            <a:endParaRPr lang="fa-IR"/>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0E274E96-B197-4A39-8A82-5D2FD3480F4C}" type="slidenum">
              <a:rPr lang="fa-IR" smtClean="0"/>
              <a:pPr/>
              <a:t>‹#›</a:t>
            </a:fld>
            <a:endParaRPr lang="fa-IR"/>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3A4D6F00-0129-4EE2-B5C1-C358E0FDF8B2}" type="datetimeFigureOut">
              <a:rPr lang="fa-IR" smtClean="0"/>
              <a:pPr/>
              <a:t>1441/08/14</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0E274E96-B197-4A39-8A82-5D2FD3480F4C}" type="slidenum">
              <a:rPr lang="fa-IR" smtClean="0"/>
              <a:pPr/>
              <a:t>‹#›</a:t>
            </a:fld>
            <a:endParaRPr lang="fa-IR"/>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3A4D6F00-0129-4EE2-B5C1-C358E0FDF8B2}" type="datetimeFigureOut">
              <a:rPr lang="fa-IR" smtClean="0"/>
              <a:pPr/>
              <a:t>1441/08/14</a:t>
            </a:fld>
            <a:endParaRPr lang="fa-IR"/>
          </a:p>
        </p:txBody>
      </p:sp>
      <p:sp>
        <p:nvSpPr>
          <p:cNvPr id="8" name="Footer Placeholder 7"/>
          <p:cNvSpPr>
            <a:spLocks noGrp="1"/>
          </p:cNvSpPr>
          <p:nvPr>
            <p:ph type="ftr" sz="quarter" idx="11"/>
          </p:nvPr>
        </p:nvSpPr>
        <p:spPr>
          <a:xfrm>
            <a:off x="304800" y="6409944"/>
            <a:ext cx="3581400" cy="365760"/>
          </a:xfrm>
        </p:spPr>
        <p:txBody>
          <a:bodyPr/>
          <a:lstStyle/>
          <a:p>
            <a:endParaRPr lang="fa-IR"/>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0E274E96-B197-4A39-8A82-5D2FD3480F4C}" type="slidenum">
              <a:rPr lang="fa-IR" smtClean="0"/>
              <a:pPr/>
              <a:t>‹#›</a:t>
            </a:fld>
            <a:endParaRPr lang="fa-IR"/>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A4D6F00-0129-4EE2-B5C1-C358E0FDF8B2}" type="datetimeFigureOut">
              <a:rPr lang="fa-IR" smtClean="0"/>
              <a:pPr/>
              <a:t>1441/08/14</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a:xfrm>
            <a:off x="4343400" y="1036020"/>
            <a:ext cx="457200" cy="441325"/>
          </a:xfrm>
        </p:spPr>
        <p:txBody>
          <a:bodyPr/>
          <a:lstStyle/>
          <a:p>
            <a:fld id="{0E274E96-B197-4A39-8A82-5D2FD3480F4C}" type="slidenum">
              <a:rPr lang="fa-IR" smtClean="0"/>
              <a:pPr/>
              <a:t>‹#›</a:t>
            </a:fld>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3A4D6F00-0129-4EE2-B5C1-C358E0FDF8B2}" type="datetimeFigureOut">
              <a:rPr lang="fa-IR" smtClean="0"/>
              <a:pPr/>
              <a:t>1441/08/14</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0E274E96-B197-4A39-8A82-5D2FD3480F4C}" type="slidenum">
              <a:rPr lang="fa-IR" smtClean="0"/>
              <a:pPr/>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0E274E96-B197-4A39-8A82-5D2FD3480F4C}" type="slidenum">
              <a:rPr lang="fa-IR" smtClean="0"/>
              <a:pPr/>
              <a:t>‹#›</a:t>
            </a:fld>
            <a:endParaRPr lang="fa-IR"/>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3A4D6F00-0129-4EE2-B5C1-C358E0FDF8B2}" type="datetimeFigureOut">
              <a:rPr lang="fa-IR" smtClean="0"/>
              <a:pPr/>
              <a:t>1441/08/14</a:t>
            </a:fld>
            <a:endParaRPr lang="fa-IR"/>
          </a:p>
        </p:txBody>
      </p:sp>
      <p:sp>
        <p:nvSpPr>
          <p:cNvPr id="6" name="Footer Placeholder 5"/>
          <p:cNvSpPr>
            <a:spLocks noGrp="1"/>
          </p:cNvSpPr>
          <p:nvPr>
            <p:ph type="ftr" sz="quarter" idx="11"/>
          </p:nvPr>
        </p:nvSpPr>
        <p:spPr>
          <a:xfrm>
            <a:off x="301752" y="6410848"/>
            <a:ext cx="3383280" cy="365760"/>
          </a:xfrm>
        </p:spPr>
        <p:txBody>
          <a:bodyPr/>
          <a:lstStyle/>
          <a:p>
            <a:endParaRPr lang="fa-I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0E274E96-B197-4A39-8A82-5D2FD3480F4C}" type="slidenum">
              <a:rPr lang="fa-IR" smtClean="0"/>
              <a:pPr/>
              <a:t>‹#›</a:t>
            </a:fld>
            <a:endParaRPr lang="fa-IR"/>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3A4D6F00-0129-4EE2-B5C1-C358E0FDF8B2}" type="datetimeFigureOut">
              <a:rPr lang="fa-IR" smtClean="0"/>
              <a:pPr/>
              <a:t>1441/08/14</a:t>
            </a:fld>
            <a:endParaRPr lang="fa-IR"/>
          </a:p>
        </p:txBody>
      </p:sp>
      <p:sp>
        <p:nvSpPr>
          <p:cNvPr id="6" name="Footer Placeholder 5"/>
          <p:cNvSpPr>
            <a:spLocks noGrp="1"/>
          </p:cNvSpPr>
          <p:nvPr>
            <p:ph type="ftr" sz="quarter" idx="11"/>
          </p:nvPr>
        </p:nvSpPr>
        <p:spPr>
          <a:xfrm>
            <a:off x="301752" y="6410848"/>
            <a:ext cx="3584448" cy="365760"/>
          </a:xfrm>
        </p:spPr>
        <p:txBody>
          <a:bodyPr/>
          <a:lstStyle/>
          <a:p>
            <a:endParaRPr lang="fa-I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3A4D6F00-0129-4EE2-B5C1-C358E0FDF8B2}" type="datetimeFigureOut">
              <a:rPr lang="fa-IR" smtClean="0"/>
              <a:pPr/>
              <a:t>1441/08/14</a:t>
            </a:fld>
            <a:endParaRPr lang="fa-IR"/>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fa-I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0E274E96-B197-4A39-8A82-5D2FD3480F4C}" type="slidenum">
              <a:rPr lang="fa-IR" smtClean="0"/>
              <a:pPr/>
              <a:t>‹#›</a:t>
            </a:fld>
            <a:endParaRPr lang="fa-IR"/>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1"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r" rtl="1"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r" rtl="1"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r" rtl="1"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r" rtl="1"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r" rtl="1"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r" rtl="1"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r" rtl="1"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hyperlink" Target="http://www.mycadsite.com/tutorials/level_1/1-1.htm"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3.gif"/></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57158" y="2819400"/>
            <a:ext cx="8358246" cy="1752600"/>
          </a:xfrm>
        </p:spPr>
        <p:txBody>
          <a:bodyPr>
            <a:noAutofit/>
          </a:bodyPr>
          <a:lstStyle/>
          <a:p>
            <a:pPr algn="r"/>
            <a:r>
              <a:rPr lang="fa-IR" sz="2400" cap="none" spc="0" dirty="0" smtClean="0">
                <a:ln w="10541" cmpd="sng">
                  <a:solidFill>
                    <a:schemeClr val="accent1">
                      <a:shade val="88000"/>
                      <a:satMod val="110000"/>
                    </a:schemeClr>
                  </a:solidFill>
                  <a:prstDash val="solid"/>
                </a:ln>
                <a:solidFill>
                  <a:schemeClr val="accent1">
                    <a:lumMod val="60000"/>
                    <a:lumOff val="40000"/>
                  </a:schemeClr>
                </a:solidFill>
              </a:rPr>
              <a:t>عناوین:</a:t>
            </a:r>
          </a:p>
          <a:p>
            <a:r>
              <a:rPr lang="fa-IR" sz="3200" cap="none" spc="0" dirty="0" smtClean="0">
                <a:ln w="10541" cmpd="sng">
                  <a:solidFill>
                    <a:schemeClr val="accent1">
                      <a:shade val="88000"/>
                      <a:satMod val="110000"/>
                    </a:schemeClr>
                  </a:solidFill>
                  <a:prstDash val="solid"/>
                </a:ln>
                <a:solidFill>
                  <a:schemeClr val="accent1">
                    <a:lumMod val="60000"/>
                    <a:lumOff val="40000"/>
                  </a:schemeClr>
                </a:solidFill>
                <a:latin typeface="+mj-lt"/>
              </a:rPr>
              <a:t>سیستم مختصات درکارتی</a:t>
            </a:r>
          </a:p>
          <a:p>
            <a:pPr>
              <a:lnSpc>
                <a:spcPct val="150000"/>
              </a:lnSpc>
            </a:pPr>
            <a:r>
              <a:rPr lang="fa-IR" sz="3200" cap="none" spc="0" dirty="0" smtClean="0">
                <a:ln w="10541" cmpd="sng">
                  <a:solidFill>
                    <a:schemeClr val="accent1">
                      <a:shade val="88000"/>
                      <a:satMod val="110000"/>
                    </a:schemeClr>
                  </a:solidFill>
                  <a:prstDash val="solid"/>
                </a:ln>
                <a:solidFill>
                  <a:schemeClr val="accent1">
                    <a:lumMod val="60000"/>
                    <a:lumOff val="40000"/>
                  </a:schemeClr>
                </a:solidFill>
                <a:latin typeface="+mj-lt"/>
              </a:rPr>
              <a:t>سیستم قطبی</a:t>
            </a:r>
          </a:p>
          <a:p>
            <a:pPr>
              <a:lnSpc>
                <a:spcPct val="150000"/>
              </a:lnSpc>
            </a:pPr>
            <a:r>
              <a:rPr lang="fa-IR" sz="3200" cap="none" spc="0" dirty="0" smtClean="0">
                <a:ln w="10541" cmpd="sng">
                  <a:solidFill>
                    <a:schemeClr val="accent1">
                      <a:shade val="88000"/>
                      <a:satMod val="110000"/>
                    </a:schemeClr>
                  </a:solidFill>
                  <a:prstDash val="solid"/>
                </a:ln>
                <a:solidFill>
                  <a:schemeClr val="accent1">
                    <a:lumMod val="60000"/>
                    <a:lumOff val="40000"/>
                  </a:schemeClr>
                </a:solidFill>
                <a:latin typeface="+mj-lt"/>
              </a:rPr>
              <a:t>وارد کردن نقاط در اتوکد</a:t>
            </a:r>
          </a:p>
        </p:txBody>
      </p:sp>
      <p:sp>
        <p:nvSpPr>
          <p:cNvPr id="2" name="Title 1"/>
          <p:cNvSpPr>
            <a:spLocks noGrp="1"/>
          </p:cNvSpPr>
          <p:nvPr>
            <p:ph type="ctrTitle"/>
          </p:nvPr>
        </p:nvSpPr>
        <p:spPr/>
        <p:txBody>
          <a:bodyPr>
            <a:normAutofit fontScale="90000"/>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fa-IR"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اموزشکده فنی حرفه ای شهید کرانی سیرجان</a:t>
            </a:r>
            <a:r>
              <a:rPr lang="fa-IR" b="1" cap="all"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a:r>
            <a:br>
              <a:rPr lang="fa-IR" b="1" cap="all"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br>
            <a:endParaRPr lang="fa-IR"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solidFill>
                  <a:schemeClr val="tx1"/>
                </a:solidFill>
              </a:rPr>
              <a:t>3) وارد کردن عدد در اتوکد </a:t>
            </a:r>
            <a:endParaRPr lang="fa-IR" dirty="0">
              <a:solidFill>
                <a:schemeClr val="tx1"/>
              </a:solidFill>
            </a:endParaRPr>
          </a:p>
        </p:txBody>
      </p:sp>
      <p:sp>
        <p:nvSpPr>
          <p:cNvPr id="3" name="TextBox 2"/>
          <p:cNvSpPr txBox="1"/>
          <p:nvPr/>
        </p:nvSpPr>
        <p:spPr>
          <a:xfrm>
            <a:off x="285720" y="1571612"/>
            <a:ext cx="8501122" cy="4708981"/>
          </a:xfrm>
          <a:prstGeom prst="rect">
            <a:avLst/>
          </a:prstGeom>
          <a:noFill/>
        </p:spPr>
        <p:txBody>
          <a:bodyPr wrap="square" rtlCol="1">
            <a:spAutoFit/>
          </a:bodyPr>
          <a:lstStyle/>
          <a:p>
            <a:pPr>
              <a:lnSpc>
                <a:spcPct val="150000"/>
              </a:lnSpc>
            </a:pPr>
            <a:r>
              <a:rPr lang="fa-IR" sz="2000" dirty="0" smtClean="0"/>
              <a:t>شما میتوانید نقاط را به سه حالت درخط دستور </a:t>
            </a:r>
            <a:r>
              <a:rPr lang="en-US" sz="2000" dirty="0" smtClean="0"/>
              <a:t>(command line)</a:t>
            </a:r>
            <a:r>
              <a:rPr lang="fa-IR" sz="2000" dirty="0" smtClean="0"/>
              <a:t> وارد کنید، که استفاده از هرکدام بستگی به شرایط و نوع ترسیم شما دارد.</a:t>
            </a:r>
          </a:p>
          <a:p>
            <a:pPr>
              <a:lnSpc>
                <a:spcPct val="150000"/>
              </a:lnSpc>
            </a:pPr>
            <a:r>
              <a:rPr lang="fa-IR" sz="2000" dirty="0" smtClean="0"/>
              <a:t>1- </a:t>
            </a:r>
            <a:r>
              <a:rPr lang="fa-IR" sz="2000" b="1" dirty="0" smtClean="0"/>
              <a:t>نقاط کامل – </a:t>
            </a:r>
            <a:r>
              <a:rPr lang="fa-IR" sz="2000" dirty="0" smtClean="0"/>
              <a:t>در این حالت شما با استفاده از سیستم مختصات دکارتی نقاط را نسبت به مبداء مختصات </a:t>
            </a:r>
            <a:r>
              <a:rPr lang="en-US" sz="2000" dirty="0" smtClean="0"/>
              <a:t>(0,0)</a:t>
            </a:r>
            <a:r>
              <a:rPr lang="fa-IR" sz="2000" dirty="0" smtClean="0"/>
              <a:t> وبه شکل </a:t>
            </a:r>
            <a:r>
              <a:rPr lang="en-US" sz="2000" b="1" dirty="0" smtClean="0">
                <a:solidFill>
                  <a:srgbClr val="00B050"/>
                </a:solidFill>
              </a:rPr>
              <a:t>X,Y</a:t>
            </a:r>
            <a:r>
              <a:rPr lang="fa-IR" sz="2000" dirty="0" smtClean="0"/>
              <a:t> وارد میکنید.</a:t>
            </a:r>
          </a:p>
          <a:p>
            <a:pPr>
              <a:lnSpc>
                <a:spcPct val="150000"/>
              </a:lnSpc>
            </a:pPr>
            <a:r>
              <a:rPr lang="fa-IR" sz="2000" dirty="0" smtClean="0"/>
              <a:t>2-</a:t>
            </a:r>
            <a:r>
              <a:rPr lang="fa-IR" sz="2000" b="1" dirty="0" smtClean="0"/>
              <a:t>نقاط وابسته – </a:t>
            </a:r>
            <a:r>
              <a:rPr lang="fa-IR" sz="2000" dirty="0" smtClean="0"/>
              <a:t>در این حالت بعد از وارد کردن نقطه ی اول شما میتوانید نقطه ی دوم را متناسب با                        نقطه ی قبلی وارد کنید.یعنی اتوکد نقطه ی قبلی را مبداء مختصاتی برای نقطه ی دوم قرار میدهد.</a:t>
            </a:r>
            <a:r>
              <a:rPr lang="en-US" sz="2000" b="1" dirty="0" smtClean="0">
                <a:solidFill>
                  <a:srgbClr val="00B050"/>
                </a:solidFill>
              </a:rPr>
              <a:t>@X,Y</a:t>
            </a:r>
            <a:r>
              <a:rPr lang="fa-IR" sz="2000" b="1" dirty="0" smtClean="0">
                <a:solidFill>
                  <a:srgbClr val="00B050"/>
                </a:solidFill>
              </a:rPr>
              <a:t>  </a:t>
            </a:r>
          </a:p>
          <a:p>
            <a:pPr>
              <a:lnSpc>
                <a:spcPct val="150000"/>
              </a:lnSpc>
            </a:pPr>
            <a:r>
              <a:rPr lang="fa-IR" sz="2000" dirty="0" smtClean="0"/>
              <a:t>3- </a:t>
            </a:r>
            <a:r>
              <a:rPr lang="fa-IR" sz="2000" b="1" dirty="0" smtClean="0"/>
              <a:t>سیستم قطبی – </a:t>
            </a:r>
            <a:r>
              <a:rPr lang="fa-IR" sz="2000" dirty="0" smtClean="0"/>
              <a:t>از این سیستم زمانی استفاده می شود. شما هم طول خط و هم زاویه آن را در اختیار داشته </a:t>
            </a:r>
            <a:r>
              <a:rPr lang="fa-IR" sz="2000" smtClean="0"/>
              <a:t>باشید.و نقطه </a:t>
            </a:r>
            <a:r>
              <a:rPr lang="fa-IR" sz="2000" dirty="0" smtClean="0"/>
              <a:t>را به این صورت وارد میکنیم. </a:t>
            </a:r>
            <a:r>
              <a:rPr lang="en-US" sz="2000" b="1" dirty="0" smtClean="0">
                <a:solidFill>
                  <a:srgbClr val="00B050"/>
                </a:solidFill>
              </a:rPr>
              <a:t>@D&lt;A  </a:t>
            </a:r>
            <a:r>
              <a:rPr lang="fa-IR" sz="2000" b="1" dirty="0" smtClean="0">
                <a:solidFill>
                  <a:srgbClr val="00B050"/>
                </a:solidFill>
              </a:rPr>
              <a:t> </a:t>
            </a:r>
            <a:r>
              <a:rPr lang="fa-IR" sz="2000" dirty="0" smtClean="0"/>
              <a:t>که </a:t>
            </a:r>
            <a:r>
              <a:rPr lang="en-US" sz="2000" dirty="0" smtClean="0"/>
              <a:t> D</a:t>
            </a:r>
            <a:r>
              <a:rPr lang="fa-IR" sz="2000" dirty="0" smtClean="0"/>
              <a:t>همان فاصله و </a:t>
            </a:r>
            <a:r>
              <a:rPr lang="en-US" sz="2000" dirty="0" smtClean="0"/>
              <a:t>A</a:t>
            </a:r>
            <a:r>
              <a:rPr lang="fa-IR" sz="2000" dirty="0" smtClean="0"/>
              <a:t> همان زاویه است.</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a:effectLst/>
        </p:spPr>
      </p:pic>
      <p:sp>
        <p:nvSpPr>
          <p:cNvPr id="4" name="Left Arrow 3"/>
          <p:cNvSpPr/>
          <p:nvPr/>
        </p:nvSpPr>
        <p:spPr>
          <a:xfrm>
            <a:off x="4429124" y="5857892"/>
            <a:ext cx="714380" cy="142876"/>
          </a:xfrm>
          <a:prstGeom prst="leftArrow">
            <a:avLst/>
          </a:prstGeom>
        </p:spPr>
        <p:style>
          <a:lnRef idx="2">
            <a:schemeClr val="accent6"/>
          </a:lnRef>
          <a:fillRef idx="1">
            <a:schemeClr val="lt1"/>
          </a:fillRef>
          <a:effectRef idx="0">
            <a:schemeClr val="accent6"/>
          </a:effectRef>
          <a:fontRef idx="minor">
            <a:schemeClr val="dk1"/>
          </a:fontRef>
        </p:style>
        <p:txBody>
          <a:bodyPr rtlCol="1" anchor="ctr"/>
          <a:lstStyle/>
          <a:p>
            <a:pPr algn="ctr"/>
            <a:endParaRPr lang="fa-IR"/>
          </a:p>
        </p:txBody>
      </p:sp>
      <p:sp>
        <p:nvSpPr>
          <p:cNvPr id="5" name="Left Arrow 4"/>
          <p:cNvSpPr/>
          <p:nvPr/>
        </p:nvSpPr>
        <p:spPr>
          <a:xfrm>
            <a:off x="4786314" y="6143644"/>
            <a:ext cx="714380" cy="142876"/>
          </a:xfrm>
          <a:prstGeom prst="leftArrow">
            <a:avLst/>
          </a:prstGeom>
        </p:spPr>
        <p:style>
          <a:lnRef idx="2">
            <a:schemeClr val="accent6"/>
          </a:lnRef>
          <a:fillRef idx="1">
            <a:schemeClr val="lt1"/>
          </a:fillRef>
          <a:effectRef idx="0">
            <a:schemeClr val="accent6"/>
          </a:effectRef>
          <a:fontRef idx="minor">
            <a:schemeClr val="dk1"/>
          </a:fontRef>
        </p:style>
        <p:txBody>
          <a:bodyPr rtlCol="1" anchor="ctr"/>
          <a:lstStyle/>
          <a:p>
            <a:pPr algn="ctr"/>
            <a:endParaRPr lang="fa-IR"/>
          </a:p>
        </p:txBody>
      </p:sp>
      <p:sp>
        <p:nvSpPr>
          <p:cNvPr id="6" name="TextBox 5"/>
          <p:cNvSpPr txBox="1"/>
          <p:nvPr/>
        </p:nvSpPr>
        <p:spPr>
          <a:xfrm>
            <a:off x="4857752" y="5715016"/>
            <a:ext cx="1357322" cy="369332"/>
          </a:xfrm>
          <a:prstGeom prst="rect">
            <a:avLst/>
          </a:prstGeom>
          <a:noFill/>
        </p:spPr>
        <p:txBody>
          <a:bodyPr wrap="square" rtlCol="1">
            <a:spAutoFit/>
          </a:bodyPr>
          <a:lstStyle/>
          <a:p>
            <a:r>
              <a:rPr lang="fa-IR" dirty="0" smtClean="0">
                <a:solidFill>
                  <a:schemeClr val="bg1"/>
                </a:solidFill>
              </a:rPr>
              <a:t>نقطه اول</a:t>
            </a:r>
            <a:endParaRPr lang="fa-IR" dirty="0">
              <a:solidFill>
                <a:schemeClr val="bg1"/>
              </a:solidFill>
            </a:endParaRPr>
          </a:p>
        </p:txBody>
      </p:sp>
      <p:sp>
        <p:nvSpPr>
          <p:cNvPr id="7" name="TextBox 6"/>
          <p:cNvSpPr txBox="1"/>
          <p:nvPr/>
        </p:nvSpPr>
        <p:spPr>
          <a:xfrm>
            <a:off x="4929190" y="6000768"/>
            <a:ext cx="1500198" cy="369332"/>
          </a:xfrm>
          <a:prstGeom prst="rect">
            <a:avLst/>
          </a:prstGeom>
          <a:noFill/>
        </p:spPr>
        <p:txBody>
          <a:bodyPr wrap="square" rtlCol="1">
            <a:spAutoFit/>
          </a:bodyPr>
          <a:lstStyle/>
          <a:p>
            <a:r>
              <a:rPr lang="fa-IR" dirty="0" smtClean="0">
                <a:solidFill>
                  <a:schemeClr val="bg1"/>
                </a:solidFill>
              </a:rPr>
              <a:t>نقطه دوم</a:t>
            </a:r>
            <a:endParaRPr lang="fa-IR" dirty="0">
              <a:solidFill>
                <a:schemeClr val="bg1"/>
              </a:solidFill>
            </a:endParaRPr>
          </a:p>
        </p:txBody>
      </p:sp>
      <p:sp>
        <p:nvSpPr>
          <p:cNvPr id="8" name="TextBox 7"/>
          <p:cNvSpPr txBox="1"/>
          <p:nvPr/>
        </p:nvSpPr>
        <p:spPr>
          <a:xfrm>
            <a:off x="7429520" y="357166"/>
            <a:ext cx="1428760" cy="461665"/>
          </a:xfrm>
          <a:prstGeom prst="rect">
            <a:avLst/>
          </a:prstGeom>
          <a:noFill/>
        </p:spPr>
        <p:txBody>
          <a:bodyPr wrap="square" rtlCol="1">
            <a:spAutoFit/>
          </a:bodyPr>
          <a:lstStyle/>
          <a:p>
            <a:r>
              <a:rPr lang="fa-IR" sz="2400" dirty="0" smtClean="0">
                <a:solidFill>
                  <a:schemeClr val="bg1"/>
                </a:solidFill>
              </a:rPr>
              <a:t>1)</a:t>
            </a:r>
            <a:endParaRPr lang="fa-IR" sz="2400" dirty="0">
              <a:solidFill>
                <a:schemeClr val="bg1"/>
              </a:solidFill>
            </a:endParaRPr>
          </a:p>
        </p:txBody>
      </p:sp>
      <p:sp>
        <p:nvSpPr>
          <p:cNvPr id="9" name="TextBox 8"/>
          <p:cNvSpPr txBox="1"/>
          <p:nvPr/>
        </p:nvSpPr>
        <p:spPr>
          <a:xfrm>
            <a:off x="5214942" y="357166"/>
            <a:ext cx="1071570" cy="369332"/>
          </a:xfrm>
          <a:prstGeom prst="rect">
            <a:avLst/>
          </a:prstGeom>
          <a:noFill/>
        </p:spPr>
        <p:txBody>
          <a:bodyPr wrap="square" rtlCol="1">
            <a:spAutoFit/>
          </a:bodyPr>
          <a:lstStyle/>
          <a:p>
            <a:r>
              <a:rPr lang="en-US" dirty="0" smtClean="0">
                <a:solidFill>
                  <a:schemeClr val="bg1"/>
                </a:solidFill>
              </a:rPr>
              <a:t>(6,7)</a:t>
            </a:r>
            <a:endParaRPr lang="fa-IR" dirty="0">
              <a:solidFill>
                <a:schemeClr val="bg1"/>
              </a:solidFill>
            </a:endParaRPr>
          </a:p>
        </p:txBody>
      </p:sp>
      <p:sp>
        <p:nvSpPr>
          <p:cNvPr id="10" name="TextBox 9"/>
          <p:cNvSpPr txBox="1"/>
          <p:nvPr/>
        </p:nvSpPr>
        <p:spPr>
          <a:xfrm>
            <a:off x="1357290" y="4000504"/>
            <a:ext cx="1143008" cy="369332"/>
          </a:xfrm>
          <a:prstGeom prst="rect">
            <a:avLst/>
          </a:prstGeom>
          <a:noFill/>
        </p:spPr>
        <p:txBody>
          <a:bodyPr wrap="square" rtlCol="1">
            <a:spAutoFit/>
          </a:bodyPr>
          <a:lstStyle/>
          <a:p>
            <a:r>
              <a:rPr lang="en-US" dirty="0" smtClean="0">
                <a:solidFill>
                  <a:schemeClr val="bg1"/>
                </a:solidFill>
              </a:rPr>
              <a:t>(2,3)</a:t>
            </a:r>
            <a:endParaRPr lang="fa-IR" dirty="0">
              <a:solidFill>
                <a:schemeClr val="bg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a:effectLst/>
        </p:spPr>
      </p:pic>
      <p:sp>
        <p:nvSpPr>
          <p:cNvPr id="3" name="Left Arrow 2"/>
          <p:cNvSpPr/>
          <p:nvPr/>
        </p:nvSpPr>
        <p:spPr>
          <a:xfrm>
            <a:off x="4429124" y="5857892"/>
            <a:ext cx="714380" cy="142876"/>
          </a:xfrm>
          <a:prstGeom prst="leftArrow">
            <a:avLst/>
          </a:prstGeom>
        </p:spPr>
        <p:style>
          <a:lnRef idx="2">
            <a:schemeClr val="accent6"/>
          </a:lnRef>
          <a:fillRef idx="1">
            <a:schemeClr val="lt1"/>
          </a:fillRef>
          <a:effectRef idx="0">
            <a:schemeClr val="accent6"/>
          </a:effectRef>
          <a:fontRef idx="minor">
            <a:schemeClr val="dk1"/>
          </a:fontRef>
        </p:style>
        <p:txBody>
          <a:bodyPr rtlCol="1" anchor="ctr"/>
          <a:lstStyle/>
          <a:p>
            <a:pPr algn="ctr"/>
            <a:endParaRPr lang="fa-IR"/>
          </a:p>
        </p:txBody>
      </p:sp>
      <p:sp>
        <p:nvSpPr>
          <p:cNvPr id="4" name="TextBox 3"/>
          <p:cNvSpPr txBox="1"/>
          <p:nvPr/>
        </p:nvSpPr>
        <p:spPr>
          <a:xfrm>
            <a:off x="5357818" y="6000768"/>
            <a:ext cx="1500198" cy="369332"/>
          </a:xfrm>
          <a:prstGeom prst="rect">
            <a:avLst/>
          </a:prstGeom>
          <a:noFill/>
        </p:spPr>
        <p:txBody>
          <a:bodyPr wrap="square" rtlCol="1">
            <a:spAutoFit/>
          </a:bodyPr>
          <a:lstStyle/>
          <a:p>
            <a:r>
              <a:rPr lang="fa-IR" dirty="0" smtClean="0">
                <a:solidFill>
                  <a:schemeClr val="bg1"/>
                </a:solidFill>
              </a:rPr>
              <a:t>نقطه دوم</a:t>
            </a:r>
            <a:endParaRPr lang="fa-IR" dirty="0">
              <a:solidFill>
                <a:schemeClr val="bg1"/>
              </a:solidFill>
            </a:endParaRPr>
          </a:p>
        </p:txBody>
      </p:sp>
      <p:sp>
        <p:nvSpPr>
          <p:cNvPr id="5" name="Left Arrow 4"/>
          <p:cNvSpPr/>
          <p:nvPr/>
        </p:nvSpPr>
        <p:spPr>
          <a:xfrm>
            <a:off x="5214942" y="6143644"/>
            <a:ext cx="714380" cy="142876"/>
          </a:xfrm>
          <a:prstGeom prst="leftArrow">
            <a:avLst/>
          </a:prstGeom>
        </p:spPr>
        <p:style>
          <a:lnRef idx="2">
            <a:schemeClr val="accent6"/>
          </a:lnRef>
          <a:fillRef idx="1">
            <a:schemeClr val="lt1"/>
          </a:fillRef>
          <a:effectRef idx="0">
            <a:schemeClr val="accent6"/>
          </a:effectRef>
          <a:fontRef idx="minor">
            <a:schemeClr val="dk1"/>
          </a:fontRef>
        </p:style>
        <p:txBody>
          <a:bodyPr rtlCol="1" anchor="ctr"/>
          <a:lstStyle/>
          <a:p>
            <a:pPr algn="ctr"/>
            <a:endParaRPr lang="fa-IR"/>
          </a:p>
        </p:txBody>
      </p:sp>
      <p:sp>
        <p:nvSpPr>
          <p:cNvPr id="6" name="TextBox 5"/>
          <p:cNvSpPr txBox="1"/>
          <p:nvPr/>
        </p:nvSpPr>
        <p:spPr>
          <a:xfrm>
            <a:off x="4857752" y="5715016"/>
            <a:ext cx="1357322" cy="369332"/>
          </a:xfrm>
          <a:prstGeom prst="rect">
            <a:avLst/>
          </a:prstGeom>
          <a:noFill/>
        </p:spPr>
        <p:txBody>
          <a:bodyPr wrap="square" rtlCol="1">
            <a:spAutoFit/>
          </a:bodyPr>
          <a:lstStyle/>
          <a:p>
            <a:r>
              <a:rPr lang="fa-IR" dirty="0" smtClean="0">
                <a:solidFill>
                  <a:schemeClr val="bg1"/>
                </a:solidFill>
              </a:rPr>
              <a:t>نقطه اول</a:t>
            </a:r>
            <a:endParaRPr lang="fa-IR" dirty="0">
              <a:solidFill>
                <a:schemeClr val="bg1"/>
              </a:solidFill>
            </a:endParaRPr>
          </a:p>
        </p:txBody>
      </p:sp>
      <p:sp>
        <p:nvSpPr>
          <p:cNvPr id="7" name="TextBox 6"/>
          <p:cNvSpPr txBox="1"/>
          <p:nvPr/>
        </p:nvSpPr>
        <p:spPr>
          <a:xfrm>
            <a:off x="1357290" y="4000504"/>
            <a:ext cx="1143008" cy="369332"/>
          </a:xfrm>
          <a:prstGeom prst="rect">
            <a:avLst/>
          </a:prstGeom>
          <a:noFill/>
        </p:spPr>
        <p:txBody>
          <a:bodyPr wrap="square" rtlCol="1">
            <a:spAutoFit/>
          </a:bodyPr>
          <a:lstStyle/>
          <a:p>
            <a:r>
              <a:rPr lang="en-US" dirty="0" smtClean="0">
                <a:solidFill>
                  <a:schemeClr val="bg1"/>
                </a:solidFill>
              </a:rPr>
              <a:t>(2,3)</a:t>
            </a:r>
            <a:endParaRPr lang="fa-IR" dirty="0">
              <a:solidFill>
                <a:schemeClr val="bg1"/>
              </a:solidFill>
            </a:endParaRPr>
          </a:p>
        </p:txBody>
      </p:sp>
      <p:sp>
        <p:nvSpPr>
          <p:cNvPr id="8" name="TextBox 7"/>
          <p:cNvSpPr txBox="1"/>
          <p:nvPr/>
        </p:nvSpPr>
        <p:spPr>
          <a:xfrm>
            <a:off x="5214942" y="357166"/>
            <a:ext cx="1071570" cy="369332"/>
          </a:xfrm>
          <a:prstGeom prst="rect">
            <a:avLst/>
          </a:prstGeom>
          <a:noFill/>
        </p:spPr>
        <p:txBody>
          <a:bodyPr wrap="square" rtlCol="1">
            <a:spAutoFit/>
          </a:bodyPr>
          <a:lstStyle/>
          <a:p>
            <a:r>
              <a:rPr lang="en-US" dirty="0" smtClean="0">
                <a:solidFill>
                  <a:schemeClr val="bg1"/>
                </a:solidFill>
              </a:rPr>
              <a:t>(6,7)</a:t>
            </a:r>
            <a:endParaRPr lang="fa-IR" dirty="0">
              <a:solidFill>
                <a:schemeClr val="bg1"/>
              </a:solidFill>
            </a:endParaRPr>
          </a:p>
        </p:txBody>
      </p:sp>
      <p:sp>
        <p:nvSpPr>
          <p:cNvPr id="9" name="TextBox 8"/>
          <p:cNvSpPr txBox="1"/>
          <p:nvPr/>
        </p:nvSpPr>
        <p:spPr>
          <a:xfrm>
            <a:off x="7429520" y="214290"/>
            <a:ext cx="1357322" cy="461665"/>
          </a:xfrm>
          <a:prstGeom prst="rect">
            <a:avLst/>
          </a:prstGeom>
          <a:noFill/>
        </p:spPr>
        <p:txBody>
          <a:bodyPr wrap="square" rtlCol="1">
            <a:spAutoFit/>
          </a:bodyPr>
          <a:lstStyle/>
          <a:p>
            <a:r>
              <a:rPr lang="fa-IR" sz="2400" dirty="0" smtClean="0">
                <a:solidFill>
                  <a:schemeClr val="bg1"/>
                </a:solidFill>
              </a:rPr>
              <a:t>2)</a:t>
            </a:r>
            <a:endParaRPr lang="fa-IR" sz="2400" dirty="0">
              <a:solidFill>
                <a:schemeClr val="bg1"/>
              </a:solidFill>
            </a:endParaRPr>
          </a:p>
        </p:txBody>
      </p:sp>
      <p:sp>
        <p:nvSpPr>
          <p:cNvPr id="10" name="Left Brace 9"/>
          <p:cNvSpPr/>
          <p:nvPr/>
        </p:nvSpPr>
        <p:spPr>
          <a:xfrm rot="16200000">
            <a:off x="3786182" y="2285992"/>
            <a:ext cx="500066" cy="3643338"/>
          </a:xfrm>
          <a:prstGeom prst="leftBrace">
            <a:avLst/>
          </a:prstGeom>
          <a:ln>
            <a:solidFill>
              <a:srgbClr val="FF0000"/>
            </a:solidFill>
          </a:ln>
        </p:spPr>
        <p:style>
          <a:lnRef idx="2">
            <a:schemeClr val="accent2"/>
          </a:lnRef>
          <a:fillRef idx="0">
            <a:schemeClr val="accent2"/>
          </a:fillRef>
          <a:effectRef idx="1">
            <a:schemeClr val="accent2"/>
          </a:effectRef>
          <a:fontRef idx="minor">
            <a:schemeClr val="tx1"/>
          </a:fontRef>
        </p:style>
        <p:txBody>
          <a:bodyPr rtlCol="1" anchor="ctr"/>
          <a:lstStyle/>
          <a:p>
            <a:pPr algn="ctr"/>
            <a:endParaRPr lang="fa-IR"/>
          </a:p>
        </p:txBody>
      </p:sp>
      <p:sp>
        <p:nvSpPr>
          <p:cNvPr id="11" name="Right Brace 10"/>
          <p:cNvSpPr/>
          <p:nvPr/>
        </p:nvSpPr>
        <p:spPr>
          <a:xfrm>
            <a:off x="5643570" y="642918"/>
            <a:ext cx="500066" cy="3429024"/>
          </a:xfrm>
          <a:prstGeom prst="rightBrace">
            <a:avLst/>
          </a:prstGeom>
          <a:ln>
            <a:solidFill>
              <a:srgbClr val="FF0000"/>
            </a:solidFill>
          </a:ln>
        </p:spPr>
        <p:style>
          <a:lnRef idx="2">
            <a:schemeClr val="accent2"/>
          </a:lnRef>
          <a:fillRef idx="0">
            <a:schemeClr val="accent2"/>
          </a:fillRef>
          <a:effectRef idx="1">
            <a:schemeClr val="accent2"/>
          </a:effectRef>
          <a:fontRef idx="minor">
            <a:schemeClr val="tx1"/>
          </a:fontRef>
        </p:style>
        <p:txBody>
          <a:bodyPr rtlCol="1" anchor="ctr"/>
          <a:lstStyle/>
          <a:p>
            <a:pPr algn="ctr"/>
            <a:endParaRPr lang="fa-IR"/>
          </a:p>
        </p:txBody>
      </p:sp>
      <p:sp>
        <p:nvSpPr>
          <p:cNvPr id="12" name="TextBox 11"/>
          <p:cNvSpPr txBox="1"/>
          <p:nvPr/>
        </p:nvSpPr>
        <p:spPr>
          <a:xfrm>
            <a:off x="6000760" y="2071678"/>
            <a:ext cx="500066" cy="461665"/>
          </a:xfrm>
          <a:prstGeom prst="rect">
            <a:avLst/>
          </a:prstGeom>
          <a:noFill/>
        </p:spPr>
        <p:txBody>
          <a:bodyPr wrap="square" rtlCol="1">
            <a:spAutoFit/>
          </a:bodyPr>
          <a:lstStyle/>
          <a:p>
            <a:r>
              <a:rPr lang="en-US" sz="2400" dirty="0" smtClean="0">
                <a:solidFill>
                  <a:srgbClr val="FF0000"/>
                </a:solidFill>
              </a:rPr>
              <a:t>4</a:t>
            </a:r>
            <a:endParaRPr lang="fa-IR" sz="2400" dirty="0">
              <a:solidFill>
                <a:srgbClr val="FF0000"/>
              </a:solidFill>
            </a:endParaRPr>
          </a:p>
        </p:txBody>
      </p:sp>
      <p:sp>
        <p:nvSpPr>
          <p:cNvPr id="13" name="TextBox 12"/>
          <p:cNvSpPr txBox="1"/>
          <p:nvPr/>
        </p:nvSpPr>
        <p:spPr>
          <a:xfrm>
            <a:off x="3714744" y="4429132"/>
            <a:ext cx="500066" cy="461665"/>
          </a:xfrm>
          <a:prstGeom prst="rect">
            <a:avLst/>
          </a:prstGeom>
          <a:noFill/>
        </p:spPr>
        <p:txBody>
          <a:bodyPr wrap="square" rtlCol="1">
            <a:spAutoFit/>
          </a:bodyPr>
          <a:lstStyle/>
          <a:p>
            <a:r>
              <a:rPr lang="en-US" sz="2400" dirty="0" smtClean="0">
                <a:solidFill>
                  <a:srgbClr val="FF0000"/>
                </a:solidFill>
              </a:rPr>
              <a:t>4</a:t>
            </a:r>
            <a:endParaRPr lang="fa-IR" sz="2400" dirty="0">
              <a:solidFill>
                <a:srgbClr val="FF00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srcRect/>
          <a:stretch>
            <a:fillRect/>
          </a:stretch>
        </p:blipFill>
        <p:spPr bwMode="auto">
          <a:xfrm>
            <a:off x="0" y="0"/>
            <a:ext cx="9144000" cy="6868631"/>
          </a:xfrm>
          <a:prstGeom prst="rect">
            <a:avLst/>
          </a:prstGeom>
          <a:noFill/>
          <a:ln w="9525">
            <a:noFill/>
            <a:miter lim="800000"/>
            <a:headEnd/>
            <a:tailEnd/>
          </a:ln>
          <a:effectLst/>
        </p:spPr>
      </p:pic>
      <p:sp>
        <p:nvSpPr>
          <p:cNvPr id="3" name="TextBox 2"/>
          <p:cNvSpPr txBox="1"/>
          <p:nvPr/>
        </p:nvSpPr>
        <p:spPr>
          <a:xfrm>
            <a:off x="6143636" y="5429264"/>
            <a:ext cx="1357322" cy="369332"/>
          </a:xfrm>
          <a:prstGeom prst="rect">
            <a:avLst/>
          </a:prstGeom>
          <a:noFill/>
        </p:spPr>
        <p:txBody>
          <a:bodyPr wrap="square" rtlCol="1">
            <a:spAutoFit/>
          </a:bodyPr>
          <a:lstStyle/>
          <a:p>
            <a:r>
              <a:rPr lang="fa-IR" dirty="0" smtClean="0">
                <a:solidFill>
                  <a:schemeClr val="bg1"/>
                </a:solidFill>
              </a:rPr>
              <a:t>نقطه اول</a:t>
            </a:r>
            <a:endParaRPr lang="fa-IR" dirty="0">
              <a:solidFill>
                <a:schemeClr val="bg1"/>
              </a:solidFill>
            </a:endParaRPr>
          </a:p>
        </p:txBody>
      </p:sp>
      <p:sp>
        <p:nvSpPr>
          <p:cNvPr id="4" name="Left Arrow 3"/>
          <p:cNvSpPr/>
          <p:nvPr/>
        </p:nvSpPr>
        <p:spPr>
          <a:xfrm>
            <a:off x="5500694" y="5572140"/>
            <a:ext cx="714380" cy="142876"/>
          </a:xfrm>
          <a:prstGeom prst="leftArrow">
            <a:avLst/>
          </a:prstGeom>
        </p:spPr>
        <p:style>
          <a:lnRef idx="2">
            <a:schemeClr val="accent6"/>
          </a:lnRef>
          <a:fillRef idx="1">
            <a:schemeClr val="lt1"/>
          </a:fillRef>
          <a:effectRef idx="0">
            <a:schemeClr val="accent6"/>
          </a:effectRef>
          <a:fontRef idx="minor">
            <a:schemeClr val="dk1"/>
          </a:fontRef>
        </p:style>
        <p:txBody>
          <a:bodyPr rtlCol="1" anchor="ctr"/>
          <a:lstStyle/>
          <a:p>
            <a:pPr algn="ctr"/>
            <a:endParaRPr lang="fa-IR"/>
          </a:p>
        </p:txBody>
      </p:sp>
      <p:sp>
        <p:nvSpPr>
          <p:cNvPr id="5" name="Left Arrow 4"/>
          <p:cNvSpPr/>
          <p:nvPr/>
        </p:nvSpPr>
        <p:spPr>
          <a:xfrm>
            <a:off x="6643702" y="5929330"/>
            <a:ext cx="714380" cy="142876"/>
          </a:xfrm>
          <a:prstGeom prst="leftArrow">
            <a:avLst/>
          </a:prstGeom>
        </p:spPr>
        <p:style>
          <a:lnRef idx="2">
            <a:schemeClr val="accent6"/>
          </a:lnRef>
          <a:fillRef idx="1">
            <a:schemeClr val="lt1"/>
          </a:fillRef>
          <a:effectRef idx="0">
            <a:schemeClr val="accent6"/>
          </a:effectRef>
          <a:fontRef idx="minor">
            <a:schemeClr val="dk1"/>
          </a:fontRef>
        </p:style>
        <p:txBody>
          <a:bodyPr rtlCol="1" anchor="ctr"/>
          <a:lstStyle/>
          <a:p>
            <a:pPr algn="ctr"/>
            <a:endParaRPr lang="fa-IR"/>
          </a:p>
        </p:txBody>
      </p:sp>
      <p:sp>
        <p:nvSpPr>
          <p:cNvPr id="6" name="TextBox 5"/>
          <p:cNvSpPr txBox="1"/>
          <p:nvPr/>
        </p:nvSpPr>
        <p:spPr>
          <a:xfrm>
            <a:off x="6858016" y="5715016"/>
            <a:ext cx="1500198" cy="369332"/>
          </a:xfrm>
          <a:prstGeom prst="rect">
            <a:avLst/>
          </a:prstGeom>
          <a:noFill/>
        </p:spPr>
        <p:txBody>
          <a:bodyPr wrap="square" rtlCol="1">
            <a:spAutoFit/>
          </a:bodyPr>
          <a:lstStyle/>
          <a:p>
            <a:r>
              <a:rPr lang="fa-IR" dirty="0" smtClean="0">
                <a:solidFill>
                  <a:schemeClr val="bg1"/>
                </a:solidFill>
              </a:rPr>
              <a:t>نقطه دوم</a:t>
            </a:r>
            <a:endParaRPr lang="fa-IR" dirty="0">
              <a:solidFill>
                <a:schemeClr val="bg1"/>
              </a:solidFill>
            </a:endParaRPr>
          </a:p>
        </p:txBody>
      </p:sp>
      <p:sp>
        <p:nvSpPr>
          <p:cNvPr id="8" name="TextBox 7"/>
          <p:cNvSpPr txBox="1"/>
          <p:nvPr/>
        </p:nvSpPr>
        <p:spPr>
          <a:xfrm>
            <a:off x="1285852" y="3786190"/>
            <a:ext cx="1143008" cy="369332"/>
          </a:xfrm>
          <a:prstGeom prst="rect">
            <a:avLst/>
          </a:prstGeom>
          <a:noFill/>
        </p:spPr>
        <p:txBody>
          <a:bodyPr wrap="square" rtlCol="1">
            <a:spAutoFit/>
          </a:bodyPr>
          <a:lstStyle/>
          <a:p>
            <a:r>
              <a:rPr lang="en-US" dirty="0" smtClean="0">
                <a:solidFill>
                  <a:schemeClr val="bg1"/>
                </a:solidFill>
              </a:rPr>
              <a:t>(2,3)</a:t>
            </a:r>
            <a:endParaRPr lang="fa-IR" dirty="0">
              <a:solidFill>
                <a:schemeClr val="bg1"/>
              </a:solidFill>
            </a:endParaRPr>
          </a:p>
        </p:txBody>
      </p:sp>
      <p:sp>
        <p:nvSpPr>
          <p:cNvPr id="9" name="TextBox 8"/>
          <p:cNvSpPr txBox="1"/>
          <p:nvPr/>
        </p:nvSpPr>
        <p:spPr>
          <a:xfrm>
            <a:off x="4572000" y="857232"/>
            <a:ext cx="1071570" cy="369332"/>
          </a:xfrm>
          <a:prstGeom prst="rect">
            <a:avLst/>
          </a:prstGeom>
          <a:noFill/>
        </p:spPr>
        <p:txBody>
          <a:bodyPr wrap="square" rtlCol="1">
            <a:spAutoFit/>
          </a:bodyPr>
          <a:lstStyle/>
          <a:p>
            <a:r>
              <a:rPr lang="en-US" dirty="0" smtClean="0">
                <a:solidFill>
                  <a:schemeClr val="bg1"/>
                </a:solidFill>
              </a:rPr>
              <a:t>(6,7)</a:t>
            </a:r>
            <a:endParaRPr lang="fa-IR" dirty="0">
              <a:solidFill>
                <a:schemeClr val="bg1"/>
              </a:solidFill>
            </a:endParaRPr>
          </a:p>
        </p:txBody>
      </p:sp>
      <p:sp>
        <p:nvSpPr>
          <p:cNvPr id="10" name="Left Brace 9"/>
          <p:cNvSpPr/>
          <p:nvPr/>
        </p:nvSpPr>
        <p:spPr>
          <a:xfrm rot="2878511">
            <a:off x="2956803" y="355736"/>
            <a:ext cx="412035" cy="3528072"/>
          </a:xfrm>
          <a:prstGeom prst="leftBrace">
            <a:avLst/>
          </a:prstGeom>
          <a:ln>
            <a:solidFill>
              <a:srgbClr val="FF0000"/>
            </a:solidFill>
          </a:ln>
        </p:spPr>
        <p:style>
          <a:lnRef idx="2">
            <a:schemeClr val="accent2"/>
          </a:lnRef>
          <a:fillRef idx="0">
            <a:schemeClr val="accent2"/>
          </a:fillRef>
          <a:effectRef idx="1">
            <a:schemeClr val="accent2"/>
          </a:effectRef>
          <a:fontRef idx="minor">
            <a:schemeClr val="tx1"/>
          </a:fontRef>
        </p:style>
        <p:txBody>
          <a:bodyPr rtlCol="1" anchor="ctr"/>
          <a:lstStyle/>
          <a:p>
            <a:pPr algn="ctr"/>
            <a:endParaRPr lang="fa-IR"/>
          </a:p>
        </p:txBody>
      </p:sp>
      <p:sp>
        <p:nvSpPr>
          <p:cNvPr id="11" name="TextBox 10"/>
          <p:cNvSpPr txBox="1"/>
          <p:nvPr/>
        </p:nvSpPr>
        <p:spPr>
          <a:xfrm rot="19255911">
            <a:off x="2314513" y="1706511"/>
            <a:ext cx="785818" cy="369332"/>
          </a:xfrm>
          <a:prstGeom prst="rect">
            <a:avLst/>
          </a:prstGeom>
          <a:noFill/>
        </p:spPr>
        <p:txBody>
          <a:bodyPr wrap="square" rtlCol="1">
            <a:spAutoFit/>
          </a:bodyPr>
          <a:lstStyle/>
          <a:p>
            <a:r>
              <a:rPr lang="en-US" dirty="0" smtClean="0">
                <a:solidFill>
                  <a:srgbClr val="FF0000"/>
                </a:solidFill>
              </a:rPr>
              <a:t>5.6</a:t>
            </a:r>
            <a:endParaRPr lang="fa-IR" dirty="0">
              <a:solidFill>
                <a:srgbClr val="FF0000"/>
              </a:solidFill>
            </a:endParaRPr>
          </a:p>
        </p:txBody>
      </p:sp>
      <p:cxnSp>
        <p:nvCxnSpPr>
          <p:cNvPr id="13" name="Straight Connector 12"/>
          <p:cNvCxnSpPr/>
          <p:nvPr/>
        </p:nvCxnSpPr>
        <p:spPr>
          <a:xfrm>
            <a:off x="2214546" y="3643314"/>
            <a:ext cx="2286016" cy="0"/>
          </a:xfrm>
          <a:prstGeom prst="line">
            <a:avLst/>
          </a:prstGeom>
        </p:spPr>
        <p:style>
          <a:lnRef idx="2">
            <a:schemeClr val="accent2"/>
          </a:lnRef>
          <a:fillRef idx="0">
            <a:schemeClr val="accent2"/>
          </a:fillRef>
          <a:effectRef idx="1">
            <a:schemeClr val="accent2"/>
          </a:effectRef>
          <a:fontRef idx="minor">
            <a:schemeClr val="tx1"/>
          </a:fontRef>
        </p:style>
      </p:cxnSp>
      <p:sp>
        <p:nvSpPr>
          <p:cNvPr id="14" name="Arc 13"/>
          <p:cNvSpPr/>
          <p:nvPr/>
        </p:nvSpPr>
        <p:spPr>
          <a:xfrm>
            <a:off x="2143108" y="3357562"/>
            <a:ext cx="642942" cy="642942"/>
          </a:xfrm>
          <a:prstGeom prst="arc">
            <a:avLst/>
          </a:prstGeom>
          <a:ln/>
        </p:spPr>
        <p:style>
          <a:lnRef idx="2">
            <a:schemeClr val="accent2"/>
          </a:lnRef>
          <a:fillRef idx="0">
            <a:schemeClr val="accent2"/>
          </a:fillRef>
          <a:effectRef idx="1">
            <a:schemeClr val="accent2"/>
          </a:effectRef>
          <a:fontRef idx="minor">
            <a:schemeClr val="tx1"/>
          </a:fontRef>
        </p:style>
        <p:txBody>
          <a:bodyPr rtlCol="1" anchor="ctr"/>
          <a:lstStyle/>
          <a:p>
            <a:pPr algn="ctr"/>
            <a:endParaRPr lang="fa-IR"/>
          </a:p>
        </p:txBody>
      </p:sp>
      <p:sp>
        <p:nvSpPr>
          <p:cNvPr id="15" name="TextBox 14"/>
          <p:cNvSpPr txBox="1"/>
          <p:nvPr/>
        </p:nvSpPr>
        <p:spPr>
          <a:xfrm>
            <a:off x="2000232" y="3214686"/>
            <a:ext cx="1214446" cy="369332"/>
          </a:xfrm>
          <a:prstGeom prst="rect">
            <a:avLst/>
          </a:prstGeom>
          <a:noFill/>
        </p:spPr>
        <p:txBody>
          <a:bodyPr wrap="square" rtlCol="1">
            <a:spAutoFit/>
          </a:bodyPr>
          <a:lstStyle/>
          <a:p>
            <a:r>
              <a:rPr lang="en-US" dirty="0" smtClean="0">
                <a:solidFill>
                  <a:srgbClr val="FF0000"/>
                </a:solidFill>
              </a:rPr>
              <a:t>45</a:t>
            </a:r>
            <a:endParaRPr lang="fa-IR" dirty="0">
              <a:solidFill>
                <a:srgbClr val="FF0000"/>
              </a:solidFill>
            </a:endParaRPr>
          </a:p>
        </p:txBody>
      </p:sp>
      <p:sp>
        <p:nvSpPr>
          <p:cNvPr id="16" name="TextBox 15"/>
          <p:cNvSpPr txBox="1"/>
          <p:nvPr/>
        </p:nvSpPr>
        <p:spPr>
          <a:xfrm>
            <a:off x="7358082" y="285728"/>
            <a:ext cx="1500198" cy="461665"/>
          </a:xfrm>
          <a:prstGeom prst="rect">
            <a:avLst/>
          </a:prstGeom>
          <a:noFill/>
        </p:spPr>
        <p:txBody>
          <a:bodyPr wrap="square" rtlCol="1">
            <a:spAutoFit/>
          </a:bodyPr>
          <a:lstStyle/>
          <a:p>
            <a:r>
              <a:rPr lang="fa-IR" sz="2400" dirty="0" smtClean="0">
                <a:solidFill>
                  <a:schemeClr val="bg1"/>
                </a:solidFill>
              </a:rPr>
              <a:t>3)</a:t>
            </a:r>
            <a:endParaRPr lang="fa-IR" sz="2400" dirty="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7158" y="857232"/>
            <a:ext cx="8429684" cy="1883657"/>
          </a:xfrm>
          <a:prstGeom prst="rect">
            <a:avLst/>
          </a:prstGeom>
          <a:noFill/>
        </p:spPr>
        <p:txBody>
          <a:bodyPr wrap="square" rtlCol="1">
            <a:spAutoFit/>
          </a:bodyPr>
          <a:lstStyle/>
          <a:p>
            <a:pPr>
              <a:lnSpc>
                <a:spcPct val="150000"/>
              </a:lnSpc>
              <a:buFont typeface="Wingdings" pitchFamily="2" charset="2"/>
              <a:buChar char="Ø"/>
            </a:pPr>
            <a:r>
              <a:rPr lang="fa-IR" dirty="0" smtClean="0"/>
              <a:t> </a:t>
            </a:r>
            <a:r>
              <a:rPr lang="fa-IR" sz="2000" dirty="0" smtClean="0"/>
              <a:t>به دنیای اتوکد خوش آمدید. در درس اول شما به صورت پایه ای و بسیار ساده با اتوکد آشنا می شوید. این دوره به گونه ای طراحی شده که دستورالعمل های آن تقریبا با تمام ورژن های اتوکد همخوانی داشته باشد. در پایان سطح اول شما می توانید در فضا ی دو بعدی ترسیم کرده و آن را در مقیاس دلخواه چاپ کنید.</a:t>
            </a:r>
            <a:endParaRPr lang="fa-IR" sz="2000" dirty="0"/>
          </a:p>
        </p:txBody>
      </p:sp>
      <p:sp>
        <p:nvSpPr>
          <p:cNvPr id="3" name="TextBox 2"/>
          <p:cNvSpPr txBox="1"/>
          <p:nvPr/>
        </p:nvSpPr>
        <p:spPr>
          <a:xfrm>
            <a:off x="428596" y="3357562"/>
            <a:ext cx="8429684" cy="960328"/>
          </a:xfrm>
          <a:prstGeom prst="rect">
            <a:avLst/>
          </a:prstGeom>
          <a:noFill/>
        </p:spPr>
        <p:txBody>
          <a:bodyPr wrap="square" rtlCol="1">
            <a:spAutoFit/>
          </a:bodyPr>
          <a:lstStyle/>
          <a:p>
            <a:pPr>
              <a:lnSpc>
                <a:spcPct val="150000"/>
              </a:lnSpc>
              <a:buFont typeface="Wingdings" pitchFamily="2" charset="2"/>
              <a:buChar char="Ø"/>
            </a:pPr>
            <a:r>
              <a:rPr lang="fa-IR" sz="2000" dirty="0" smtClean="0"/>
              <a:t>این درس نسبت به سایر دروس طولانی به نظر میرسد، ولی عناوین مهمی از اتوکد را پوشش میدهد. پس در خواندن آن کمی حوصله به خرج دهید. </a:t>
            </a:r>
            <a:endParaRPr lang="fa-IR"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solidFill>
                  <a:schemeClr val="tx1"/>
                </a:solidFill>
              </a:rPr>
              <a:t>1) سیستم مختصاتی </a:t>
            </a:r>
            <a:r>
              <a:rPr lang="en-US" dirty="0" smtClean="0">
                <a:solidFill>
                  <a:schemeClr val="tx1"/>
                </a:solidFill>
              </a:rPr>
              <a:t>X,Y</a:t>
            </a:r>
            <a:endParaRPr lang="fa-IR" dirty="0">
              <a:solidFill>
                <a:schemeClr val="tx1"/>
              </a:solidFill>
            </a:endParaRPr>
          </a:p>
        </p:txBody>
      </p:sp>
      <p:sp>
        <p:nvSpPr>
          <p:cNvPr id="3" name="TextBox 2"/>
          <p:cNvSpPr txBox="1"/>
          <p:nvPr/>
        </p:nvSpPr>
        <p:spPr>
          <a:xfrm>
            <a:off x="642910" y="1714488"/>
            <a:ext cx="8072494" cy="2400657"/>
          </a:xfrm>
          <a:prstGeom prst="rect">
            <a:avLst/>
          </a:prstGeom>
          <a:noFill/>
        </p:spPr>
        <p:txBody>
          <a:bodyPr wrap="square" rtlCol="1">
            <a:spAutoFit/>
          </a:bodyPr>
          <a:lstStyle/>
          <a:p>
            <a:pPr>
              <a:lnSpc>
                <a:spcPct val="150000"/>
              </a:lnSpc>
            </a:pPr>
            <a:r>
              <a:rPr lang="fa-IR" sz="2000" dirty="0" smtClean="0"/>
              <a:t>هر چیزی که در اتوکد رسم می شود دقیق است و گاهی حتی بیشتر از حد نیاز. مختصات هر نقطه تا 14 رقم بعد اعشار مشخص است. هر آنچه در صفحه ی اتوکد رسم می شود در مختصات </a:t>
            </a:r>
            <a:r>
              <a:rPr lang="en-US" sz="2000" dirty="0" smtClean="0"/>
              <a:t>X,Y </a:t>
            </a:r>
            <a:r>
              <a:rPr lang="fa-IR" sz="2000" dirty="0" smtClean="0"/>
              <a:t>قرار می گیرد، که در اتوکد به سیستم مختصات جهانی( </a:t>
            </a:r>
            <a:r>
              <a:rPr lang="en-US" sz="2000" dirty="0" smtClean="0"/>
              <a:t>WCS</a:t>
            </a:r>
            <a:r>
              <a:rPr lang="fa-IR" sz="2000" dirty="0" smtClean="0"/>
              <a:t>) مشهور است. شما باید این سیستم را بلد باشید تا بتوانید اشیا را در جایی که می خواهید رسم کنید.( کار در فضای سه بعدی شامل مختصات </a:t>
            </a:r>
            <a:r>
              <a:rPr lang="en-US" sz="2000" dirty="0" smtClean="0"/>
              <a:t>Z</a:t>
            </a:r>
            <a:r>
              <a:rPr lang="fa-IR" sz="2000" dirty="0" smtClean="0"/>
              <a:t> نیز میشود که در سطح اول پوشش داده نشده.)</a:t>
            </a:r>
            <a:endParaRPr lang="fa-IR" sz="2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26" name="Picture 2" descr="Line from -10,-4 to 9,6">
            <a:hlinkClick r:id="rId3"/>
          </p:cNvPr>
          <p:cNvPicPr>
            <a:picLocks noChangeAspect="1" noChangeArrowheads="1"/>
          </p:cNvPicPr>
          <p:nvPr/>
        </p:nvPicPr>
        <p:blipFill>
          <a:blip r:embed="rId4" cstate="print"/>
          <a:srcRect/>
          <a:stretch>
            <a:fillRect/>
          </a:stretch>
        </p:blipFill>
        <p:spPr bwMode="auto">
          <a:xfrm>
            <a:off x="1763688" y="428604"/>
            <a:ext cx="6572296" cy="578158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solidFill>
                  <a:schemeClr val="tx1"/>
                </a:solidFill>
              </a:rPr>
              <a:t>1) سیستم مختصاتی </a:t>
            </a:r>
            <a:r>
              <a:rPr lang="en-US" dirty="0" smtClean="0">
                <a:solidFill>
                  <a:schemeClr val="tx1"/>
                </a:solidFill>
              </a:rPr>
              <a:t>X,Y</a:t>
            </a:r>
            <a:endParaRPr lang="fa-IR" dirty="0"/>
          </a:p>
        </p:txBody>
      </p:sp>
      <p:sp>
        <p:nvSpPr>
          <p:cNvPr id="3" name="TextBox 2"/>
          <p:cNvSpPr txBox="1"/>
          <p:nvPr/>
        </p:nvSpPr>
        <p:spPr>
          <a:xfrm>
            <a:off x="214282" y="1857364"/>
            <a:ext cx="8501122" cy="3785652"/>
          </a:xfrm>
          <a:prstGeom prst="rect">
            <a:avLst/>
          </a:prstGeom>
          <a:noFill/>
        </p:spPr>
        <p:txBody>
          <a:bodyPr wrap="square" rtlCol="1">
            <a:spAutoFit/>
          </a:bodyPr>
          <a:lstStyle/>
          <a:p>
            <a:pPr>
              <a:lnSpc>
                <a:spcPct val="150000"/>
              </a:lnSpc>
            </a:pPr>
            <a:r>
              <a:rPr lang="fa-IR" sz="2000" dirty="0" smtClean="0"/>
              <a:t>در اتوکد از نقاط برای تعیین محل اشکال استفاده می کنیم. بنابراین باید مبدا مختصاتی در نظر بگیریم که همه ی نقاط متناسب با آن مشخص شوند.آن نقطه (</a:t>
            </a:r>
            <a:r>
              <a:rPr lang="en-US" sz="2000" dirty="0" smtClean="0"/>
              <a:t>0,0</a:t>
            </a:r>
            <a:r>
              <a:rPr lang="fa-IR" sz="2000" dirty="0" smtClean="0"/>
              <a:t>) است. سمت راست مبدا، </a:t>
            </a:r>
            <a:r>
              <a:rPr lang="en-US" sz="2000" dirty="0" smtClean="0"/>
              <a:t>X</a:t>
            </a:r>
            <a:r>
              <a:rPr lang="fa-IR" sz="2000" dirty="0" smtClean="0"/>
              <a:t> های مثبت و سمت بالای مبدا ،</a:t>
            </a:r>
            <a:r>
              <a:rPr lang="en-US" sz="2000" dirty="0" smtClean="0"/>
              <a:t>Y</a:t>
            </a:r>
            <a:r>
              <a:rPr lang="fa-IR" sz="2000" dirty="0" smtClean="0"/>
              <a:t> های مثبت است.</a:t>
            </a:r>
          </a:p>
          <a:p>
            <a:pPr>
              <a:lnSpc>
                <a:spcPct val="150000"/>
              </a:lnSpc>
            </a:pPr>
            <a:r>
              <a:rPr lang="fa-IR" sz="2000" dirty="0" smtClean="0"/>
              <a:t>برای رسم خط به دونقطه ی شروع و پایان نیاز داریم ؛ مانند شکل بالا نقطه ی (</a:t>
            </a:r>
            <a:r>
              <a:rPr lang="en-US" sz="2000" dirty="0" smtClean="0"/>
              <a:t>-10,-4</a:t>
            </a:r>
            <a:r>
              <a:rPr lang="fa-IR" sz="2000" dirty="0" smtClean="0"/>
              <a:t>) تا (</a:t>
            </a:r>
            <a:r>
              <a:rPr lang="en-US" sz="2000" dirty="0" smtClean="0"/>
              <a:t>9,6</a:t>
            </a:r>
            <a:r>
              <a:rPr lang="fa-IR" sz="2000" dirty="0" smtClean="0"/>
              <a:t>)</a:t>
            </a:r>
          </a:p>
          <a:p>
            <a:pPr>
              <a:lnSpc>
                <a:spcPct val="150000"/>
              </a:lnSpc>
            </a:pPr>
            <a:r>
              <a:rPr lang="fa-IR" sz="2000" dirty="0" smtClean="0"/>
              <a:t>گاهی اوقات نیازی به دانستن مختصات دکارتی نقاط نیست. فرض کنید می خواهیم خطی را از انتهای خطی که قبلا رسم کردیم بکشیم. برای این کار از نقاط نسبی استفاده می کنیم،به این صورت که قبل از مختصات نقطه علامت </a:t>
            </a:r>
            <a:r>
              <a:rPr lang="en-US" sz="2000" dirty="0" smtClean="0"/>
              <a:t>@</a:t>
            </a:r>
            <a:r>
              <a:rPr lang="fa-IR" sz="2000" dirty="0" smtClean="0"/>
              <a:t> (</a:t>
            </a:r>
            <a:r>
              <a:rPr lang="en-US" sz="2000" dirty="0" smtClean="0"/>
              <a:t>shift+2</a:t>
            </a:r>
            <a:r>
              <a:rPr lang="fa-IR" sz="2000" dirty="0" smtClean="0"/>
              <a:t>) قرار دهید. مختصات نقاط نسبی متناسب با نقطه ی قبلی بیان می شود یعنی نقطه قبلی برای نقطه ی جدید مبدا محصوب می شود.</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solidFill>
                  <a:schemeClr val="tx1"/>
                </a:solidFill>
              </a:rPr>
              <a:t>1) سیستم مختصاتی </a:t>
            </a:r>
            <a:r>
              <a:rPr lang="en-US" dirty="0" smtClean="0">
                <a:solidFill>
                  <a:schemeClr val="tx1"/>
                </a:solidFill>
              </a:rPr>
              <a:t>X,Y</a:t>
            </a:r>
            <a:endParaRPr lang="fa-IR" dirty="0"/>
          </a:p>
        </p:txBody>
      </p:sp>
      <p:sp>
        <p:nvSpPr>
          <p:cNvPr id="3" name="TextBox 2"/>
          <p:cNvSpPr txBox="1"/>
          <p:nvPr/>
        </p:nvSpPr>
        <p:spPr>
          <a:xfrm>
            <a:off x="357158" y="1785926"/>
            <a:ext cx="8215370" cy="1421992"/>
          </a:xfrm>
          <a:prstGeom prst="rect">
            <a:avLst/>
          </a:prstGeom>
          <a:noFill/>
        </p:spPr>
        <p:txBody>
          <a:bodyPr wrap="square" rtlCol="1">
            <a:spAutoFit/>
          </a:bodyPr>
          <a:lstStyle/>
          <a:p>
            <a:pPr>
              <a:lnSpc>
                <a:spcPct val="150000"/>
              </a:lnSpc>
            </a:pPr>
            <a:r>
              <a:rPr lang="fa-IR" sz="2000" dirty="0" smtClean="0"/>
              <a:t>سیستم مختصاتی بسیار ساده است و مهارت در آن یکی از کلید های کار با اتوکد میباشد. برای کار با اتوکد باید به این سیستم مسلط باشید. در ادامه درباره ی جزئیات این سیستم بیشتر بحث خواهیم کرد.</a:t>
            </a:r>
            <a:endParaRPr lang="fa-IR" sz="2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solidFill>
                  <a:schemeClr val="tx1"/>
                </a:solidFill>
              </a:rPr>
              <a:t>2) سیستم قطبی</a:t>
            </a:r>
            <a:endParaRPr lang="fa-IR" dirty="0">
              <a:solidFill>
                <a:schemeClr val="tx1"/>
              </a:solidFill>
            </a:endParaRPr>
          </a:p>
        </p:txBody>
      </p:sp>
      <p:sp>
        <p:nvSpPr>
          <p:cNvPr id="8" name="TextBox 7"/>
          <p:cNvSpPr txBox="1"/>
          <p:nvPr/>
        </p:nvSpPr>
        <p:spPr>
          <a:xfrm>
            <a:off x="285720" y="1857364"/>
            <a:ext cx="8501122" cy="1477328"/>
          </a:xfrm>
          <a:prstGeom prst="rect">
            <a:avLst/>
          </a:prstGeom>
          <a:noFill/>
        </p:spPr>
        <p:txBody>
          <a:bodyPr wrap="square" rtlCol="1">
            <a:spAutoFit/>
          </a:bodyPr>
          <a:lstStyle/>
          <a:p>
            <a:pPr>
              <a:lnSpc>
                <a:spcPct val="150000"/>
              </a:lnSpc>
            </a:pPr>
            <a:r>
              <a:rPr lang="fa-IR" sz="2000" dirty="0" smtClean="0"/>
              <a:t>در این سیستم درجه ی صفر در ساعت 3 قرار میگیرد ،یعنی محاسبه درجه از سمت مثبت </a:t>
            </a:r>
            <a:r>
              <a:rPr lang="en-US" sz="2000" dirty="0" smtClean="0"/>
              <a:t>X </a:t>
            </a:r>
            <a:r>
              <a:rPr lang="fa-IR" sz="2000" dirty="0" smtClean="0"/>
              <a:t>ها شروع شده و در جهت خلاف عقربه های ساعت محاسبه میشود. برای مثال خط در 90 درجه به سمت بالا خواهد بود یا 300 درجه مثبت برابر 60 درجه در جهت عقربه های ساعت است. </a:t>
            </a:r>
            <a:r>
              <a:rPr lang="en-US" sz="2000" dirty="0" smtClean="0"/>
              <a:t> </a:t>
            </a:r>
            <a:endParaRPr lang="fa-IR" sz="20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7"/>
          <p:cNvPicPr>
            <a:picLocks noChangeAspect="1" noChangeArrowheads="1"/>
          </p:cNvPicPr>
          <p:nvPr/>
        </p:nvPicPr>
        <p:blipFill>
          <a:blip r:embed="rId2" cstate="print"/>
          <a:srcRect/>
          <a:stretch>
            <a:fillRect/>
          </a:stretch>
        </p:blipFill>
        <p:spPr bwMode="auto">
          <a:xfrm>
            <a:off x="1214414" y="214290"/>
            <a:ext cx="6417323" cy="590075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4152" y="381000"/>
            <a:ext cx="8534400" cy="758952"/>
          </a:xfrm>
          <a:prstGeom prst="rect">
            <a:avLst/>
          </a:prstGeom>
        </p:spPr>
        <p:txBody>
          <a:bodyPr vert="horz" anchor="b">
            <a:normAutofit/>
          </a:bodyPr>
          <a:lstStyle/>
          <a:p>
            <a:pPr marL="0" marR="0" lvl="0" indent="0" algn="r" defTabSz="914400" rtl="1" eaLnBrk="1" fontAlgn="auto" latinLnBrk="0" hangingPunct="1">
              <a:lnSpc>
                <a:spcPct val="100000"/>
              </a:lnSpc>
              <a:spcBef>
                <a:spcPct val="0"/>
              </a:spcBef>
              <a:spcAft>
                <a:spcPts val="0"/>
              </a:spcAft>
              <a:buClrTx/>
              <a:buSzTx/>
              <a:buFontTx/>
              <a:buNone/>
              <a:tabLst/>
              <a:defRPr/>
            </a:pPr>
            <a:r>
              <a:rPr kumimoji="0" lang="fa-IR" sz="3300" b="0" i="0" u="none" strike="noStrike" kern="1200" cap="none" spc="0" normalizeH="0" baseline="0" noProof="0" smtClean="0">
                <a:ln>
                  <a:noFill/>
                </a:ln>
                <a:solidFill>
                  <a:schemeClr val="tx1"/>
                </a:solidFill>
                <a:effectLst/>
                <a:uLnTx/>
                <a:uFillTx/>
                <a:latin typeface="+mj-lt"/>
                <a:ea typeface="+mj-ea"/>
                <a:cs typeface="+mj-cs"/>
              </a:rPr>
              <a:t>2) سیستم قطبی</a:t>
            </a:r>
            <a:endParaRPr kumimoji="0" lang="fa-IR" sz="3300" b="0" i="0" u="none" strike="noStrike" kern="1200" cap="none" spc="0" normalizeH="0" baseline="0" noProof="0" dirty="0">
              <a:ln>
                <a:noFill/>
              </a:ln>
              <a:solidFill>
                <a:schemeClr val="tx1"/>
              </a:solidFill>
              <a:effectLst/>
              <a:uLnTx/>
              <a:uFillTx/>
              <a:latin typeface="+mj-lt"/>
              <a:ea typeface="+mj-ea"/>
              <a:cs typeface="+mj-cs"/>
            </a:endParaRPr>
          </a:p>
        </p:txBody>
      </p:sp>
      <p:pic>
        <p:nvPicPr>
          <p:cNvPr id="27650" name="Picture 2" descr="?=30 DEGREES"/>
          <p:cNvPicPr>
            <a:picLocks noChangeAspect="1" noChangeArrowheads="1"/>
          </p:cNvPicPr>
          <p:nvPr/>
        </p:nvPicPr>
        <p:blipFill>
          <a:blip r:embed="rId2" cstate="print"/>
          <a:srcRect/>
          <a:stretch>
            <a:fillRect/>
          </a:stretch>
        </p:blipFill>
        <p:spPr bwMode="auto">
          <a:xfrm>
            <a:off x="785786" y="3500438"/>
            <a:ext cx="7115176" cy="2667000"/>
          </a:xfrm>
          <a:prstGeom prst="rect">
            <a:avLst/>
          </a:prstGeom>
          <a:noFill/>
        </p:spPr>
      </p:pic>
      <p:sp>
        <p:nvSpPr>
          <p:cNvPr id="5" name="TextBox 4"/>
          <p:cNvSpPr txBox="1"/>
          <p:nvPr/>
        </p:nvSpPr>
        <p:spPr>
          <a:xfrm>
            <a:off x="142844" y="1571612"/>
            <a:ext cx="8715436" cy="1938992"/>
          </a:xfrm>
          <a:prstGeom prst="rect">
            <a:avLst/>
          </a:prstGeom>
          <a:noFill/>
        </p:spPr>
        <p:txBody>
          <a:bodyPr wrap="square" rtlCol="1">
            <a:spAutoFit/>
          </a:bodyPr>
          <a:lstStyle/>
          <a:p>
            <a:pPr>
              <a:lnSpc>
                <a:spcPct val="150000"/>
              </a:lnSpc>
            </a:pPr>
            <a:r>
              <a:rPr lang="fa-IR" sz="2000" dirty="0" smtClean="0"/>
              <a:t>برای مثال در شکل زیر شما اطلاعاتی برای رسم خط دارید ، اما برای رسم در اتوکد با سیستم قطبی باید درجه ازساعت 3 (سمت مثبت </a:t>
            </a:r>
            <a:r>
              <a:rPr lang="en-US" sz="2000" dirty="0" smtClean="0"/>
              <a:t>X</a:t>
            </a:r>
            <a:r>
              <a:rPr lang="fa-IR" sz="2000" dirty="0" smtClean="0"/>
              <a:t> ها ) محاسبه شود.</a:t>
            </a:r>
          </a:p>
          <a:p>
            <a:pPr>
              <a:lnSpc>
                <a:spcPct val="150000"/>
              </a:lnSpc>
            </a:pPr>
            <a:r>
              <a:rPr lang="fa-IR" sz="2000" dirty="0" smtClean="0"/>
              <a:t>در این شکل با دانستن اینکه درجه صفر روی ساعت 3 ودرجه 180 روی ساعت 9 قرار دارد، میتوان درجه ی مجهول را محاسبه کرد. </a:t>
            </a:r>
            <a:r>
              <a:rPr lang="en-US" sz="2000" dirty="0" smtClean="0"/>
              <a:t>(180-150=30)</a:t>
            </a:r>
            <a:r>
              <a:rPr lang="fa-IR" dirty="0" smtClean="0"/>
              <a:t> </a:t>
            </a:r>
            <a:endParaRPr lang="fa-I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261</TotalTime>
  <Words>744</Words>
  <Application>Microsoft Office PowerPoint</Application>
  <PresentationFormat>On-screen Show (4:3)</PresentationFormat>
  <Paragraphs>50</Paragraphs>
  <Slides>13</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Georgia</vt:lpstr>
      <vt:lpstr>Times New Roman</vt:lpstr>
      <vt:lpstr>Wingdings</vt:lpstr>
      <vt:lpstr>Wingdings 2</vt:lpstr>
      <vt:lpstr>Civic</vt:lpstr>
      <vt:lpstr>اموزشکده فنی حرفه ای شهید کرانی سیرجان </vt:lpstr>
      <vt:lpstr>PowerPoint Presentation</vt:lpstr>
      <vt:lpstr>1) سیستم مختصاتی X,Y</vt:lpstr>
      <vt:lpstr>PowerPoint Presentation</vt:lpstr>
      <vt:lpstr>1) سیستم مختصاتی X,Y</vt:lpstr>
      <vt:lpstr>1) سیستم مختصاتی X,Y</vt:lpstr>
      <vt:lpstr>2) سیستم قطبی</vt:lpstr>
      <vt:lpstr>PowerPoint Presentation</vt:lpstr>
      <vt:lpstr>PowerPoint Presentation</vt:lpstr>
      <vt:lpstr>3) وارد کردن عدد در اتوکد </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آموزش رایگان اتوکد 2014</dc:title>
  <dc:creator>shafag</dc:creator>
  <cp:lastModifiedBy>sakhtafzar</cp:lastModifiedBy>
  <cp:revision>34</cp:revision>
  <dcterms:created xsi:type="dcterms:W3CDTF">2015-08-15T11:48:10Z</dcterms:created>
  <dcterms:modified xsi:type="dcterms:W3CDTF">2020-04-07T08:40:46Z</dcterms:modified>
</cp:coreProperties>
</file>