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99B08B-F69A-4F34-86A6-DA2B5A5BB667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91187C-EC09-49E4-99CD-7DDC84DEC02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6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4.wmf"/><Relationship Id="rId9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21.png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png"/><Relationship Id="rId5" Type="http://schemas.openxmlformats.org/officeDocument/2006/relationships/image" Target="../media/image19.wmf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7.png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6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9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1.wmf"/><Relationship Id="rId9" Type="http://schemas.openxmlformats.org/officeDocument/2006/relationships/image" Target="../media/image3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37.png"/><Relationship Id="rId4" Type="http://schemas.openxmlformats.org/officeDocument/2006/relationships/image" Target="../media/image3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png"/><Relationship Id="rId5" Type="http://schemas.openxmlformats.org/officeDocument/2006/relationships/image" Target="../media/image38.wmf"/><Relationship Id="rId4" Type="http://schemas.openxmlformats.org/officeDocument/2006/relationships/oleObject" Target="../embeddings/oleObject1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20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098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a-I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6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  <a:t>استاتیک</a:t>
            </a:r>
            <a:b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</a:br>
            <a: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  <a:t>بخش نیروها</a:t>
            </a:r>
            <a:b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</a:br>
            <a: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  <a:t>دانشکده فنی امام حسین بافت (ع)</a:t>
            </a:r>
            <a:b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</a:br>
            <a:r>
              <a:rPr lang="fa-I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  <a:t>مدرس : سید امین موسوی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762000" y="152400"/>
            <a:ext cx="76850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 rtl="1" eaLnBrk="1" hangingPunct="1"/>
            <a:r>
              <a:rPr lang="fa-IR" altLang="en-US" sz="3200"/>
              <a:t>اگرمجموع نیروهای تشکیل دهنده یک چند ضلعی (برایند) برابر صفر باشد جسم در حال تعادل است.</a:t>
            </a:r>
          </a:p>
        </p:txBody>
      </p:sp>
      <p:pic>
        <p:nvPicPr>
          <p:cNvPr id="15363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14478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10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5" name="Object 9"/>
          <p:cNvGraphicFramePr>
            <a:graphicFrameLocks noChangeAspect="1"/>
          </p:cNvGraphicFramePr>
          <p:nvPr/>
        </p:nvGraphicFramePr>
        <p:xfrm>
          <a:off x="609600" y="17526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787400" imgH="190500" progId="Equation.3">
                  <p:embed/>
                </p:oleObj>
              </mc:Choice>
              <mc:Fallback>
                <p:oleObj name="Equation" r:id="rId4" imgW="787400" imgH="19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52600"/>
                        <a:ext cx="1676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11"/>
          <p:cNvSpPr>
            <a:spLocks noChangeArrowheads="1"/>
          </p:cNvSpPr>
          <p:nvPr/>
        </p:nvSpPr>
        <p:spPr bwMode="auto">
          <a:xfrm>
            <a:off x="381000" y="3733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7" name="Object 13"/>
          <p:cNvGraphicFramePr>
            <a:graphicFrameLocks noChangeAspect="1"/>
          </p:cNvGraphicFramePr>
          <p:nvPr/>
        </p:nvGraphicFramePr>
        <p:xfrm>
          <a:off x="381000" y="4267200"/>
          <a:ext cx="17526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6" imgW="1269449" imgH="266584" progId="Equation.3">
                  <p:embed/>
                </p:oleObj>
              </mc:Choice>
              <mc:Fallback>
                <p:oleObj name="Equation" r:id="rId6" imgW="1269449" imgH="266584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267200"/>
                        <a:ext cx="17526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Line 14"/>
          <p:cNvSpPr>
            <a:spLocks noChangeShapeType="1"/>
          </p:cNvSpPr>
          <p:nvPr/>
        </p:nvSpPr>
        <p:spPr bwMode="auto">
          <a:xfrm>
            <a:off x="3581400" y="4343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9" name="Line 16"/>
          <p:cNvSpPr>
            <a:spLocks noChangeShapeType="1"/>
          </p:cNvSpPr>
          <p:nvPr/>
        </p:nvSpPr>
        <p:spPr bwMode="auto">
          <a:xfrm>
            <a:off x="4876800" y="43434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0" name="Line 17"/>
          <p:cNvSpPr>
            <a:spLocks noChangeShapeType="1"/>
          </p:cNvSpPr>
          <p:nvPr/>
        </p:nvSpPr>
        <p:spPr bwMode="auto">
          <a:xfrm flipH="1">
            <a:off x="4572000" y="50292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1" name="Line 18"/>
          <p:cNvSpPr>
            <a:spLocks noChangeShapeType="1"/>
          </p:cNvSpPr>
          <p:nvPr/>
        </p:nvSpPr>
        <p:spPr bwMode="auto">
          <a:xfrm flipH="1" flipV="1">
            <a:off x="3048000" y="4953000"/>
            <a:ext cx="1524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2" name="Line 19"/>
          <p:cNvSpPr>
            <a:spLocks noChangeShapeType="1"/>
          </p:cNvSpPr>
          <p:nvPr/>
        </p:nvSpPr>
        <p:spPr bwMode="auto">
          <a:xfrm flipV="1">
            <a:off x="3124200" y="42672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3" name="Text Box 20"/>
          <p:cNvSpPr txBox="1">
            <a:spLocks noChangeArrowheads="1"/>
          </p:cNvSpPr>
          <p:nvPr/>
        </p:nvSpPr>
        <p:spPr bwMode="auto">
          <a:xfrm>
            <a:off x="3886200" y="388620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altLang="en-US"/>
              <a:t>F1</a:t>
            </a:r>
          </a:p>
        </p:txBody>
      </p:sp>
      <p:sp>
        <p:nvSpPr>
          <p:cNvPr id="15374" name="Text Box 21"/>
          <p:cNvSpPr txBox="1">
            <a:spLocks noChangeArrowheads="1"/>
          </p:cNvSpPr>
          <p:nvPr/>
        </p:nvSpPr>
        <p:spPr bwMode="auto">
          <a:xfrm>
            <a:off x="5257800" y="434340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en-US"/>
              <a:t>F2</a:t>
            </a:r>
          </a:p>
        </p:txBody>
      </p:sp>
      <p:sp>
        <p:nvSpPr>
          <p:cNvPr id="15375" name="Text Box 22"/>
          <p:cNvSpPr txBox="1">
            <a:spLocks noChangeArrowheads="1"/>
          </p:cNvSpPr>
          <p:nvPr/>
        </p:nvSpPr>
        <p:spPr bwMode="auto">
          <a:xfrm>
            <a:off x="4876800" y="533400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en-US"/>
              <a:t>F3</a:t>
            </a:r>
          </a:p>
        </p:txBody>
      </p:sp>
      <p:sp>
        <p:nvSpPr>
          <p:cNvPr id="15376" name="Text Box 23"/>
          <p:cNvSpPr txBox="1">
            <a:spLocks noChangeArrowheads="1"/>
          </p:cNvSpPr>
          <p:nvPr/>
        </p:nvSpPr>
        <p:spPr bwMode="auto">
          <a:xfrm>
            <a:off x="3657600" y="533400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en-US"/>
              <a:t>F4</a:t>
            </a:r>
          </a:p>
        </p:txBody>
      </p:sp>
      <p:sp>
        <p:nvSpPr>
          <p:cNvPr id="15377" name="Text Box 24"/>
          <p:cNvSpPr txBox="1">
            <a:spLocks noChangeArrowheads="1"/>
          </p:cNvSpPr>
          <p:nvPr/>
        </p:nvSpPr>
        <p:spPr bwMode="auto">
          <a:xfrm>
            <a:off x="2819400" y="42672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en-US"/>
              <a:t>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3200" smtClean="0"/>
              <a:t>مثال : بررسی کنید آیا شرایط تعادل برای شکل زیر برقرار است .</a:t>
            </a:r>
            <a:endParaRPr lang="en-US" altLang="en-US" sz="3200" smtClean="0"/>
          </a:p>
        </p:txBody>
      </p:sp>
      <p:pic>
        <p:nvPicPr>
          <p:cNvPr id="16387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19200" y="838200"/>
            <a:ext cx="3505200" cy="2971800"/>
          </a:xfrm>
          <a:noFill/>
        </p:spPr>
      </p:pic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800600" y="2971800"/>
          <a:ext cx="1143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4" imgW="583947" imgH="190417" progId="Equation.3">
                  <p:embed/>
                </p:oleObj>
              </mc:Choice>
              <mc:Fallback>
                <p:oleObj name="Equation" r:id="rId4" imgW="583947" imgH="1904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71800"/>
                        <a:ext cx="1143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5334000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4876800" y="3581400"/>
          <a:ext cx="11922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6" imgW="571252" imgH="203112" progId="Equation.3">
                  <p:embed/>
                </p:oleObj>
              </mc:Choice>
              <mc:Fallback>
                <p:oleObj name="Equation" r:id="rId6" imgW="571252" imgH="20311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581400"/>
                        <a:ext cx="1192213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5867400" y="2819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4" name="Rectangle 12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5" name="Rectangle 13"/>
          <p:cNvSpPr>
            <a:spLocks noChangeArrowheads="1"/>
          </p:cNvSpPr>
          <p:nvPr/>
        </p:nvSpPr>
        <p:spPr bwMode="auto">
          <a:xfrm>
            <a:off x="0" y="3757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6" name="Rectangle 15"/>
          <p:cNvSpPr>
            <a:spLocks noChangeArrowheads="1"/>
          </p:cNvSpPr>
          <p:nvPr/>
        </p:nvSpPr>
        <p:spPr bwMode="auto">
          <a:xfrm>
            <a:off x="0" y="2981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7" name="Object 14"/>
          <p:cNvGraphicFramePr>
            <a:graphicFrameLocks noChangeAspect="1"/>
          </p:cNvGraphicFramePr>
          <p:nvPr/>
        </p:nvGraphicFramePr>
        <p:xfrm>
          <a:off x="381000" y="4648200"/>
          <a:ext cx="81534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8" imgW="7162800" imgH="685800" progId="Equation.3">
                  <p:embed/>
                </p:oleObj>
              </mc:Choice>
              <mc:Fallback>
                <p:oleObj name="Equation" r:id="rId8" imgW="7162800" imgH="685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648200"/>
                        <a:ext cx="81534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Rectangle 16"/>
          <p:cNvSpPr>
            <a:spLocks noChangeArrowheads="1"/>
          </p:cNvSpPr>
          <p:nvPr/>
        </p:nvSpPr>
        <p:spPr bwMode="auto">
          <a:xfrm>
            <a:off x="0" y="3886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7613650" y="381000"/>
            <a:ext cx="1055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Low" rtl="1" eaLnBrk="1" hangingPunct="1"/>
            <a:r>
              <a:rPr lang="fa-IR" altLang="en-US" sz="2800"/>
              <a:t>تمرین :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-22225" y="838200"/>
            <a:ext cx="8594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 eaLnBrk="1" hangingPunct="1"/>
            <a:r>
              <a:rPr lang="fa-IR" altLang="zh-CN" sz="2800"/>
              <a:t>دو سیم مطابق شکل در نقطه</a:t>
            </a:r>
            <a:r>
              <a:rPr lang="en-US" altLang="zh-CN" sz="2800">
                <a:ea typeface="SimSun" charset="-122"/>
              </a:rPr>
              <a:t>   </a:t>
            </a:r>
            <a:r>
              <a:rPr lang="fa-IR" altLang="zh-CN" sz="2800"/>
              <a:t>بهم متصل و بارگذاری شده اند با توجه</a:t>
            </a:r>
          </a:p>
          <a:p>
            <a:pPr algn="r" rtl="1" eaLnBrk="1" hangingPunct="1"/>
            <a:r>
              <a:rPr lang="fa-IR" altLang="zh-CN" sz="2800"/>
              <a:t> به اینکه75</a:t>
            </a:r>
            <a:r>
              <a:rPr lang="en-US" altLang="zh-CN" sz="2800">
                <a:ea typeface="SimSun" charset="-122"/>
              </a:rPr>
              <a:t> =</a:t>
            </a:r>
            <a:r>
              <a:rPr lang="el-GR" altLang="zh-CN" sz="2800"/>
              <a:t>α </a:t>
            </a:r>
            <a:r>
              <a:rPr lang="fa-IR" altLang="zh-CN" sz="2800"/>
              <a:t>و</a:t>
            </a:r>
            <a:r>
              <a:rPr lang="en-US" altLang="zh-CN" sz="2800">
                <a:ea typeface="SimSun" charset="-122"/>
              </a:rPr>
              <a:t>   </a:t>
            </a:r>
            <a:r>
              <a:rPr lang="en-TT" altLang="zh-CN" sz="2800">
                <a:ea typeface="SimSun" charset="-122"/>
              </a:rPr>
              <a:t>p=400N  </a:t>
            </a:r>
            <a:r>
              <a:rPr lang="fa-IR" altLang="zh-CN" sz="2800"/>
              <a:t>نیروی کششی</a:t>
            </a:r>
            <a:r>
              <a:rPr lang="en-US" altLang="zh-CN" sz="2800">
                <a:ea typeface="SimSun" charset="-122"/>
              </a:rPr>
              <a:t> </a:t>
            </a:r>
            <a:r>
              <a:rPr lang="en-TT" altLang="zh-CN" sz="2800">
                <a:ea typeface="SimSun" charset="-122"/>
              </a:rPr>
              <a:t>Ac ,Bc </a:t>
            </a:r>
            <a:r>
              <a:rPr lang="fa-IR" altLang="zh-CN" sz="2800"/>
              <a:t>را تعیین کنید</a:t>
            </a:r>
            <a:r>
              <a:rPr lang="en-US" altLang="zh-CN" sz="2800">
                <a:ea typeface="SimSun" charset="-122"/>
              </a:rPr>
              <a:t> . </a:t>
            </a:r>
          </a:p>
        </p:txBody>
      </p:sp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216150"/>
            <a:ext cx="3810000" cy="311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30438"/>
            <a:ext cx="4038600" cy="382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9"/>
          <p:cNvSpPr>
            <a:spLocks noChangeArrowheads="1"/>
          </p:cNvSpPr>
          <p:nvPr/>
        </p:nvSpPr>
        <p:spPr bwMode="auto">
          <a:xfrm>
            <a:off x="5334000" y="25908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TT" altLang="zh-CN" sz="1800">
                <a:ea typeface="SimSun" charset="-122"/>
              </a:rPr>
              <a:t>A</a:t>
            </a:r>
            <a:endParaRPr lang="en-US" altLang="en-US" sz="1800"/>
          </a:p>
        </p:txBody>
      </p:sp>
      <p:sp>
        <p:nvSpPr>
          <p:cNvPr id="17415" name="Rectangle 10"/>
          <p:cNvSpPr>
            <a:spLocks noChangeArrowheads="1"/>
          </p:cNvSpPr>
          <p:nvPr/>
        </p:nvSpPr>
        <p:spPr bwMode="auto">
          <a:xfrm>
            <a:off x="8229600" y="27432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TT" altLang="zh-CN" sz="1800">
                <a:ea typeface="SimSun" charset="-122"/>
              </a:rPr>
              <a:t>B</a:t>
            </a:r>
            <a:endParaRPr lang="en-US" altLang="en-US" sz="1800"/>
          </a:p>
        </p:txBody>
      </p:sp>
      <p:sp>
        <p:nvSpPr>
          <p:cNvPr id="17416" name="Rectangle 11"/>
          <p:cNvSpPr>
            <a:spLocks noChangeArrowheads="1"/>
          </p:cNvSpPr>
          <p:nvPr/>
        </p:nvSpPr>
        <p:spPr bwMode="auto">
          <a:xfrm>
            <a:off x="6477000" y="39624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TT" altLang="zh-CN" sz="1800">
                <a:ea typeface="SimSun" charset="-122"/>
              </a:rPr>
              <a:t>C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762000"/>
            <a:ext cx="7620000" cy="5029200"/>
          </a:xfrm>
        </p:spPr>
        <p:txBody>
          <a:bodyPr/>
          <a:lstStyle/>
          <a:p>
            <a:pPr algn="r" eaLnBrk="1" hangingPunct="1"/>
            <a:r>
              <a:rPr lang="fa-IR" altLang="en-US" sz="3200" b="1" smtClean="0"/>
              <a:t>جمع نیروها در یک نقطه بوسیله مولفه های آنها بر    (بیش از دو نیرو)   </a:t>
            </a:r>
            <a:r>
              <a:rPr lang="en-TT" altLang="en-US" sz="3200" b="1" smtClean="0"/>
              <a:t>X</a:t>
            </a:r>
            <a:r>
              <a:rPr lang="fa-IR" altLang="en-US" sz="3200" b="1" smtClean="0"/>
              <a:t> و </a:t>
            </a:r>
            <a:r>
              <a:rPr lang="en-TT" altLang="en-US" sz="3200" b="1" smtClean="0"/>
              <a:t>Y</a:t>
            </a:r>
            <a:r>
              <a:rPr lang="fa-IR" altLang="en-US" sz="3200" b="1" smtClean="0"/>
              <a:t>روی محور</a:t>
            </a:r>
            <a:r>
              <a:rPr lang="fa-IR" altLang="en-US" sz="3200" smtClean="0"/>
              <a:t> </a:t>
            </a:r>
            <a:endParaRPr lang="en-US" altLang="zh-CN" sz="3200" smtClean="0">
              <a:ea typeface="SimSun" charset="-122"/>
            </a:endParaRPr>
          </a:p>
          <a:p>
            <a:pPr algn="r" eaLnBrk="1" hangingPunct="1"/>
            <a:r>
              <a:rPr lang="fa-IR" altLang="zh-CN" sz="3200" smtClean="0"/>
              <a:t>تا کنون وقتی دو نیرو در یک نقطه اعمال میگردید آنها را مورد بررسی قرار دادیم . به روش ترسیمی و هم به روش تحلیلی دو نیرو را مورد بررسی قرار دادیم و برایند را بدست آوردیم . ولی چنانچه سه نیرو یا بیشتر در یک نقطه مورد نظر باشند از طریق مثلث نیروها نمی توان برایند آنها را بدست آورد و می بایست از طریق مولفه های آنها روی محورها   برایند را محاسبه نمود</a:t>
            </a:r>
            <a:endParaRPr lang="en-US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84" name="Object 9"/>
          <p:cNvGraphicFramePr>
            <a:graphicFrameLocks noChangeAspect="1"/>
          </p:cNvGraphicFramePr>
          <p:nvPr/>
        </p:nvGraphicFramePr>
        <p:xfrm>
          <a:off x="5105400" y="990600"/>
          <a:ext cx="25146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901309" imgH="203112" progId="Equation.3">
                  <p:embed/>
                </p:oleObj>
              </mc:Choice>
              <mc:Fallback>
                <p:oleObj name="Equation" r:id="rId3" imgW="901309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990600"/>
                        <a:ext cx="251460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5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609600"/>
            <a:ext cx="2819400" cy="198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1905000"/>
            <a:ext cx="4419600" cy="285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" y="3276600"/>
            <a:ext cx="2438400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Rectangle 18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89" name="Object 17"/>
          <p:cNvGraphicFramePr>
            <a:graphicFrameLocks noChangeAspect="1"/>
          </p:cNvGraphicFramePr>
          <p:nvPr/>
        </p:nvGraphicFramePr>
        <p:xfrm>
          <a:off x="4495800" y="5105400"/>
          <a:ext cx="281940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8" imgW="1167893" imgH="431613" progId="Equation.3">
                  <p:embed/>
                </p:oleObj>
              </mc:Choice>
              <mc:Fallback>
                <p:oleObj name="Equation" r:id="rId8" imgW="1167893" imgH="431613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105400"/>
                        <a:ext cx="281940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Rectangle 19"/>
          <p:cNvSpPr>
            <a:spLocks noChangeArrowheads="1"/>
          </p:cNvSpPr>
          <p:nvPr/>
        </p:nvSpPr>
        <p:spPr bwMode="auto">
          <a:xfrm>
            <a:off x="0" y="3643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en-US" smtClean="0"/>
              <a:t>تجزیه یک نیرو به دو مولفه عمود بر هم :</a:t>
            </a:r>
            <a:endParaRPr lang="en-US" altLang="en-US" smtClean="0"/>
          </a:p>
        </p:txBody>
      </p:sp>
      <p:pic>
        <p:nvPicPr>
          <p:cNvPr id="2150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066800"/>
            <a:ext cx="4038600" cy="291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10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09" name="Object 9"/>
          <p:cNvGraphicFramePr>
            <a:graphicFrameLocks noChangeAspect="1"/>
          </p:cNvGraphicFramePr>
          <p:nvPr/>
        </p:nvGraphicFramePr>
        <p:xfrm>
          <a:off x="1143000" y="1524000"/>
          <a:ext cx="2438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4" imgW="1079500" imgH="279400" progId="Equation.3">
                  <p:embed/>
                </p:oleObj>
              </mc:Choice>
              <mc:Fallback>
                <p:oleObj name="Equation" r:id="rId4" imgW="1079500" imgH="279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24000"/>
                        <a:ext cx="2438400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11"/>
          <p:cNvSpPr>
            <a:spLocks noChangeArrowheads="1"/>
          </p:cNvSpPr>
          <p:nvPr/>
        </p:nvSpPr>
        <p:spPr bwMode="auto">
          <a:xfrm>
            <a:off x="0" y="3567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1511" name="Picture 12" descr="38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2133600"/>
            <a:ext cx="2667000" cy="183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Rectangle 14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3" name="Object 13"/>
          <p:cNvGraphicFramePr>
            <a:graphicFrameLocks noChangeAspect="1"/>
          </p:cNvGraphicFramePr>
          <p:nvPr/>
        </p:nvGraphicFramePr>
        <p:xfrm>
          <a:off x="2743200" y="2971800"/>
          <a:ext cx="19050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7" imgW="812447" imgH="431613" progId="Equation.3">
                  <p:embed/>
                </p:oleObj>
              </mc:Choice>
              <mc:Fallback>
                <p:oleObj name="Equation" r:id="rId7" imgW="812447" imgH="431613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1905000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Rectangle 15"/>
          <p:cNvSpPr>
            <a:spLocks noChangeArrowheads="1"/>
          </p:cNvSpPr>
          <p:nvPr/>
        </p:nvSpPr>
        <p:spPr bwMode="auto">
          <a:xfrm>
            <a:off x="0" y="3643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5" name="Text Box 16"/>
          <p:cNvSpPr txBox="1">
            <a:spLocks noChangeArrowheads="1"/>
          </p:cNvSpPr>
          <p:nvPr/>
        </p:nvSpPr>
        <p:spPr bwMode="auto">
          <a:xfrm>
            <a:off x="8213725" y="45069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en-US" altLang="en-US"/>
          </a:p>
        </p:txBody>
      </p:sp>
      <p:sp>
        <p:nvSpPr>
          <p:cNvPr id="21516" name="Text Box 21"/>
          <p:cNvSpPr txBox="1">
            <a:spLocks noChangeArrowheads="1"/>
          </p:cNvSpPr>
          <p:nvPr/>
        </p:nvSpPr>
        <p:spPr bwMode="auto">
          <a:xfrm>
            <a:off x="441325" y="4430713"/>
            <a:ext cx="8185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 eaLnBrk="1" hangingPunct="1"/>
            <a:r>
              <a:rPr lang="fa-IR" altLang="en-US" b="1"/>
              <a:t>اندازه زاویه </a:t>
            </a:r>
            <a:r>
              <a:rPr lang="ru-RU" altLang="en-US" b="1"/>
              <a:t>ө</a:t>
            </a:r>
            <a:r>
              <a:rPr lang="fa-IR" altLang="en-US" b="1"/>
              <a:t> از جهت مثبت محور </a:t>
            </a:r>
            <a:r>
              <a:rPr lang="en-TT" altLang="en-US" b="1"/>
              <a:t>X</a:t>
            </a:r>
            <a:r>
              <a:rPr lang="fa-IR" altLang="en-US" b="1"/>
              <a:t> و خلاف جهت عقربه های ساعت در نظر گرفته می شود .</a:t>
            </a:r>
          </a:p>
          <a:p>
            <a:pPr algn="r"/>
            <a:endParaRPr lang="en-US" altLang="en-US" b="1"/>
          </a:p>
        </p:txBody>
      </p:sp>
      <p:sp>
        <p:nvSpPr>
          <p:cNvPr id="21517" name="Text Box 22"/>
          <p:cNvSpPr txBox="1">
            <a:spLocks noChangeArrowheads="1"/>
          </p:cNvSpPr>
          <p:nvPr/>
        </p:nvSpPr>
        <p:spPr bwMode="auto">
          <a:xfrm>
            <a:off x="5051425" y="4964113"/>
            <a:ext cx="3575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 eaLnBrk="1" hangingPunct="1"/>
            <a:r>
              <a:rPr lang="fa-IR" altLang="en-US" b="1"/>
              <a:t>مقدار </a:t>
            </a:r>
            <a:r>
              <a:rPr lang="ru-RU" altLang="en-US" b="1"/>
              <a:t>ө</a:t>
            </a:r>
            <a:r>
              <a:rPr lang="fa-IR" altLang="en-US" b="1"/>
              <a:t> از 0 تا 360 درجه تغییر میکند.</a:t>
            </a:r>
            <a:endParaRPr lang="en-US" altLang="en-US" b="1"/>
          </a:p>
          <a:p>
            <a:pPr algn="r"/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4"/>
          <p:cNvSpPr>
            <a:spLocks noChangeArrowheads="1"/>
          </p:cNvSpPr>
          <p:nvPr/>
        </p:nvSpPr>
        <p:spPr bwMode="auto">
          <a:xfrm>
            <a:off x="1524000" y="609600"/>
            <a:ext cx="7010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 rtl="1" eaLnBrk="1" hangingPunct="1"/>
            <a:r>
              <a:rPr lang="fa-IR" altLang="en-US" sz="3200"/>
              <a:t>مثال :نیروی </a:t>
            </a:r>
            <a:r>
              <a:rPr lang="en-TT" altLang="en-US" sz="3200"/>
              <a:t>F=800N </a:t>
            </a:r>
            <a:r>
              <a:rPr lang="fa-IR" altLang="en-US" sz="3200"/>
              <a:t> روی یک پیچ مطابق شکل اعمال میگردد .اجزاء مولفه های افقی و عمودی نیرو را بدست آورید .</a:t>
            </a:r>
          </a:p>
        </p:txBody>
      </p:sp>
      <p:pic>
        <p:nvPicPr>
          <p:cNvPr id="22531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200400"/>
            <a:ext cx="3124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52600" y="228600"/>
            <a:ext cx="5848350" cy="3571875"/>
          </a:xfrm>
          <a:noFill/>
        </p:spPr>
      </p:pic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6" name="Object 5"/>
          <p:cNvGraphicFramePr>
            <a:graphicFrameLocks noChangeAspect="1"/>
          </p:cNvGraphicFramePr>
          <p:nvPr/>
        </p:nvGraphicFramePr>
        <p:xfrm>
          <a:off x="2819400" y="4114800"/>
          <a:ext cx="36576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4" imgW="1942257" imgH="177723" progId="Equation.3">
                  <p:embed/>
                </p:oleObj>
              </mc:Choice>
              <mc:Fallback>
                <p:oleObj name="Equation" r:id="rId4" imgW="1942257" imgH="17772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3657600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381000" y="358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8" name="Rectangle 9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9" name="Object 8"/>
          <p:cNvGraphicFramePr>
            <a:graphicFrameLocks noChangeAspect="1"/>
          </p:cNvGraphicFramePr>
          <p:nvPr/>
        </p:nvGraphicFramePr>
        <p:xfrm>
          <a:off x="2438400" y="4648200"/>
          <a:ext cx="457200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6" imgW="2527300" imgH="177800" progId="Equation.3">
                  <p:embed/>
                </p:oleObj>
              </mc:Choice>
              <mc:Fallback>
                <p:oleObj name="Equation" r:id="rId6" imgW="2527300" imgH="177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648200"/>
                        <a:ext cx="4572000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10"/>
          <p:cNvSpPr>
            <a:spLocks noChangeArrowheads="1"/>
          </p:cNvSpPr>
          <p:nvPr/>
        </p:nvSpPr>
        <p:spPr bwMode="auto">
          <a:xfrm>
            <a:off x="0" y="3519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1" name="Rectangle 12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2" name="Object 11"/>
          <p:cNvGraphicFramePr>
            <a:graphicFrameLocks noChangeAspect="1"/>
          </p:cNvGraphicFramePr>
          <p:nvPr/>
        </p:nvGraphicFramePr>
        <p:xfrm>
          <a:off x="3429000" y="5313363"/>
          <a:ext cx="25431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8" imgW="1384300" imgH="431800" progId="Equation.3">
                  <p:embed/>
                </p:oleObj>
              </mc:Choice>
              <mc:Fallback>
                <p:oleObj name="Equation" r:id="rId8" imgW="1384300" imgH="431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313363"/>
                        <a:ext cx="254317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3" name="Rectangle 13"/>
          <p:cNvSpPr>
            <a:spLocks noChangeArrowheads="1"/>
          </p:cNvSpPr>
          <p:nvPr/>
        </p:nvSpPr>
        <p:spPr bwMode="auto">
          <a:xfrm>
            <a:off x="0" y="3643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1371600" y="657225"/>
            <a:ext cx="735171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 rtl="1" eaLnBrk="1" hangingPunct="1"/>
            <a:r>
              <a:rPr lang="fa-IR" altLang="en-US" sz="3200"/>
              <a:t>مثال : مولف های نیروی </a:t>
            </a:r>
            <a:r>
              <a:rPr lang="en-TT" altLang="en-US" sz="3200"/>
              <a:t>F</a:t>
            </a:r>
            <a:r>
              <a:rPr lang="fa-IR" altLang="en-US" sz="3200"/>
              <a:t> به ترتیب </a:t>
            </a:r>
            <a:r>
              <a:rPr lang="en-TT" altLang="en-US" sz="3200"/>
              <a:t>Fx=700N </a:t>
            </a:r>
            <a:r>
              <a:rPr lang="fa-IR" altLang="en-US" sz="3200"/>
              <a:t> و </a:t>
            </a:r>
            <a:r>
              <a:rPr lang="en-TT" altLang="en-US" sz="3200"/>
              <a:t>Fy = 1500</a:t>
            </a:r>
            <a:r>
              <a:rPr lang="fa-IR" altLang="en-US" sz="3200"/>
              <a:t> در نقطه </a:t>
            </a:r>
            <a:r>
              <a:rPr lang="en-TT" altLang="en-US" sz="3200"/>
              <a:t>A</a:t>
            </a:r>
            <a:r>
              <a:rPr lang="fa-IR" altLang="en-US" sz="3200"/>
              <a:t> مطابق شکل داده شده اند . مقدار نیروی </a:t>
            </a:r>
            <a:r>
              <a:rPr lang="en-TT" altLang="en-US" sz="3200"/>
              <a:t>F</a:t>
            </a:r>
            <a:r>
              <a:rPr lang="fa-IR" altLang="en-US" sz="3200"/>
              <a:t> و زاویه آن با محور افقی </a:t>
            </a:r>
            <a:r>
              <a:rPr lang="ru-RU" altLang="en-US" sz="3200"/>
              <a:t>ө</a:t>
            </a:r>
            <a:r>
              <a:rPr lang="fa-IR" altLang="en-US" sz="3200"/>
              <a:t> را بدست آورید .</a:t>
            </a:r>
          </a:p>
        </p:txBody>
      </p:sp>
      <p:pic>
        <p:nvPicPr>
          <p:cNvPr id="2457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843213"/>
            <a:ext cx="3657600" cy="306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ctrTitle"/>
          </p:nvPr>
        </p:nvSpPr>
        <p:spPr/>
        <p:txBody>
          <a:bodyPr anchor="ctr"/>
          <a:lstStyle/>
          <a:p>
            <a:pPr eaLnBrk="1" hangingPunct="1"/>
            <a:r>
              <a:rPr lang="en-US" altLang="en-US" sz="4400" smtClean="0"/>
              <a:t> </a:t>
            </a:r>
          </a:p>
        </p:txBody>
      </p:sp>
      <p:sp>
        <p:nvSpPr>
          <p:cNvPr id="4099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867400"/>
          </a:xfrm>
        </p:spPr>
        <p:txBody>
          <a:bodyPr>
            <a:normAutofit lnSpcReduction="10000"/>
          </a:bodyPr>
          <a:lstStyle/>
          <a:p>
            <a:pPr algn="r" eaLnBrk="1" hangingPunct="1">
              <a:lnSpc>
                <a:spcPct val="90000"/>
              </a:lnSpc>
            </a:pPr>
            <a:r>
              <a:rPr lang="fa-IR" altLang="en-US" sz="2800" b="1" smtClean="0"/>
              <a:t>فهرست مطالب درس استاتیک :</a:t>
            </a:r>
            <a:endParaRPr lang="en-US" altLang="en-US" sz="2800" b="1" smtClean="0"/>
          </a:p>
          <a:p>
            <a:pPr algn="r" eaLnBrk="1" hangingPunct="1">
              <a:lnSpc>
                <a:spcPct val="90000"/>
              </a:lnSpc>
            </a:pPr>
            <a:endParaRPr lang="en-US" altLang="en-US" sz="2800" b="1" smtClean="0"/>
          </a:p>
          <a:p>
            <a:pPr algn="r" eaLnBrk="1" hangingPunct="1">
              <a:lnSpc>
                <a:spcPct val="90000"/>
              </a:lnSpc>
            </a:pPr>
            <a:r>
              <a:rPr lang="fa-IR" altLang="en-US" sz="2800" smtClean="0"/>
              <a:t>استاتیک اجسام :</a:t>
            </a:r>
            <a:endParaRPr lang="en-US" altLang="en-US" sz="2800" smtClean="0"/>
          </a:p>
          <a:p>
            <a:pPr algn="r" eaLnBrk="1" hangingPunct="1">
              <a:lnSpc>
                <a:spcPct val="90000"/>
              </a:lnSpc>
            </a:pPr>
            <a:r>
              <a:rPr lang="fa-IR" altLang="en-US" sz="2800" smtClean="0"/>
              <a:t>نیروها در صفحه</a:t>
            </a:r>
            <a:endParaRPr lang="en-US" altLang="en-US" sz="2800" smtClean="0"/>
          </a:p>
          <a:p>
            <a:pPr algn="r" eaLnBrk="1" hangingPunct="1">
              <a:lnSpc>
                <a:spcPct val="90000"/>
              </a:lnSpc>
            </a:pPr>
            <a:r>
              <a:rPr lang="fa-IR" altLang="en-US" sz="2800" smtClean="0"/>
              <a:t>آنالیز برداری</a:t>
            </a:r>
          </a:p>
          <a:p>
            <a:pPr algn="r" eaLnBrk="1" hangingPunct="1">
              <a:lnSpc>
                <a:spcPct val="90000"/>
              </a:lnSpc>
            </a:pPr>
            <a:r>
              <a:rPr lang="fa-IR" altLang="en-US" sz="2800" smtClean="0"/>
              <a:t>تجزیه یک نیرو به اجزاء آن</a:t>
            </a:r>
          </a:p>
          <a:p>
            <a:pPr algn="r" eaLnBrk="1" hangingPunct="1">
              <a:lnSpc>
                <a:spcPct val="90000"/>
              </a:lnSpc>
            </a:pPr>
            <a:r>
              <a:rPr lang="fa-IR" altLang="en-US" sz="2800" smtClean="0"/>
              <a:t>جمع نیرو ها (بیش از دو نیرو) بوسیله مولفه های آنان روی محور</a:t>
            </a:r>
            <a:r>
              <a:rPr lang="en-TT" altLang="en-US" sz="2800" smtClean="0"/>
              <a:t>X</a:t>
            </a:r>
            <a:r>
              <a:rPr lang="fa-IR" altLang="en-US" sz="2800" smtClean="0"/>
              <a:t> و</a:t>
            </a:r>
            <a:r>
              <a:rPr lang="en-US" altLang="en-US" sz="2800" smtClean="0"/>
              <a:t>Y</a:t>
            </a:r>
          </a:p>
          <a:p>
            <a:pPr algn="r" eaLnBrk="1" hangingPunct="1">
              <a:lnSpc>
                <a:spcPct val="90000"/>
              </a:lnSpc>
            </a:pPr>
            <a:endParaRPr lang="fa-IR" altLang="en-US" sz="2800" smtClean="0"/>
          </a:p>
          <a:p>
            <a:pPr algn="r" eaLnBrk="1" hangingPunct="1">
              <a:lnSpc>
                <a:spcPct val="90000"/>
              </a:lnSpc>
            </a:pPr>
            <a:r>
              <a:rPr lang="fa-IR" altLang="en-US" sz="2800" smtClean="0"/>
              <a:t>تعادل :</a:t>
            </a:r>
            <a:endParaRPr lang="en-US" altLang="en-US" sz="2800" smtClean="0"/>
          </a:p>
          <a:p>
            <a:pPr algn="r" eaLnBrk="1" hangingPunct="1">
              <a:lnSpc>
                <a:spcPct val="90000"/>
              </a:lnSpc>
            </a:pPr>
            <a:r>
              <a:rPr lang="fa-IR" altLang="en-US" sz="2800" smtClean="0"/>
              <a:t>قوانین و تعریف تعادل </a:t>
            </a:r>
          </a:p>
          <a:p>
            <a:pPr algn="r" eaLnBrk="1" hangingPunct="1">
              <a:lnSpc>
                <a:spcPct val="90000"/>
              </a:lnSpc>
            </a:pPr>
            <a:r>
              <a:rPr lang="fa-IR" altLang="en-US" sz="2800" smtClean="0"/>
              <a:t>رسم دیاگرام آزاد </a:t>
            </a: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ChangeArrowheads="1"/>
          </p:cNvSpPr>
          <p:nvPr/>
        </p:nvSpPr>
        <p:spPr bwMode="auto">
          <a:xfrm>
            <a:off x="0" y="2609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03" name="Object 4"/>
          <p:cNvGraphicFramePr>
            <a:graphicFrameLocks noChangeAspect="1"/>
          </p:cNvGraphicFramePr>
          <p:nvPr/>
        </p:nvGraphicFramePr>
        <p:xfrm>
          <a:off x="3276600" y="228600"/>
          <a:ext cx="3048000" cy="247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1244600" imgH="1638300" progId="Equation.3">
                  <p:embed/>
                </p:oleObj>
              </mc:Choice>
              <mc:Fallback>
                <p:oleObj name="Equation" r:id="rId3" imgW="1244600" imgH="163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8600"/>
                        <a:ext cx="3048000" cy="247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0" y="4248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287338" y="228600"/>
            <a:ext cx="8856662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 eaLnBrk="1" hangingPunct="1"/>
            <a:r>
              <a:rPr lang="fa-IR" altLang="en-US" sz="3200"/>
              <a:t>تمرین : نیروی </a:t>
            </a:r>
            <a:r>
              <a:rPr lang="en-TT" altLang="en-US" sz="3200"/>
              <a:t>F</a:t>
            </a:r>
            <a:r>
              <a:rPr lang="fa-IR" altLang="en-US" sz="3200"/>
              <a:t> به مقدار</a:t>
            </a:r>
            <a:r>
              <a:rPr lang="en-TT" altLang="en-US" sz="3200"/>
              <a:t>400N </a:t>
            </a:r>
            <a:r>
              <a:rPr lang="fa-IR" altLang="en-US" sz="3200"/>
              <a:t>به دو مولفه در امتداد خط </a:t>
            </a:r>
            <a:r>
              <a:rPr lang="en-TT" altLang="en-US" sz="3200"/>
              <a:t>a-a</a:t>
            </a:r>
            <a:r>
              <a:rPr lang="fa-IR" altLang="en-US" sz="3200"/>
              <a:t> </a:t>
            </a:r>
          </a:p>
          <a:p>
            <a:pPr algn="r" rtl="1" eaLnBrk="1" hangingPunct="1"/>
            <a:r>
              <a:rPr lang="fa-IR" altLang="en-US" sz="3200"/>
              <a:t> و </a:t>
            </a:r>
            <a:r>
              <a:rPr lang="en-TT" altLang="en-US" sz="3200"/>
              <a:t>b- b</a:t>
            </a:r>
            <a:r>
              <a:rPr lang="fa-IR" altLang="en-US" sz="3200"/>
              <a:t> مطابق شکل تجزیه می شود . با دانستن اینکه مولفه </a:t>
            </a:r>
            <a:r>
              <a:rPr lang="en-TT" altLang="en-US" sz="3200"/>
              <a:t>F</a:t>
            </a:r>
            <a:r>
              <a:rPr lang="fa-IR" altLang="en-US" sz="3200"/>
              <a:t> در</a:t>
            </a:r>
          </a:p>
          <a:p>
            <a:pPr algn="r" rtl="1" eaLnBrk="1" hangingPunct="1"/>
            <a:r>
              <a:rPr lang="fa-IR" altLang="en-US" sz="3200"/>
              <a:t> امتداد خط </a:t>
            </a:r>
            <a:r>
              <a:rPr lang="en-US" altLang="en-US" sz="3200"/>
              <a:t>b-b</a:t>
            </a:r>
            <a:r>
              <a:rPr lang="fa-IR" altLang="en-US" sz="3200"/>
              <a:t> </a:t>
            </a:r>
            <a:r>
              <a:rPr lang="en-US" altLang="en-US" sz="3200"/>
              <a:t> </a:t>
            </a:r>
            <a:r>
              <a:rPr lang="en-TT" altLang="en-US" sz="3200"/>
              <a:t>150N</a:t>
            </a:r>
            <a:r>
              <a:rPr lang="fa-IR" altLang="en-US" sz="3200"/>
              <a:t> است زاویه </a:t>
            </a:r>
            <a:r>
              <a:rPr lang="el-GR" altLang="en-US" sz="3200"/>
              <a:t>α</a:t>
            </a:r>
            <a:r>
              <a:rPr lang="fa-IR" altLang="en-US" sz="3200"/>
              <a:t> را بدست آورید . </a:t>
            </a:r>
            <a:endParaRPr lang="en-US" altLang="en-US" sz="3200"/>
          </a:p>
          <a:p>
            <a:pPr algn="r"/>
            <a:endParaRPr lang="en-US" altLang="en-US" sz="3200"/>
          </a:p>
        </p:txBody>
      </p:sp>
      <p:pic>
        <p:nvPicPr>
          <p:cNvPr id="2662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590800"/>
            <a:ext cx="6096000" cy="313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4"/>
          <p:cNvGraphicFramePr>
            <a:graphicFrameLocks noChangeAspect="1"/>
          </p:cNvGraphicFramePr>
          <p:nvPr/>
        </p:nvGraphicFramePr>
        <p:xfrm>
          <a:off x="1447800" y="3429000"/>
          <a:ext cx="1811338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914400" imgH="1460500" progId="Equation.3">
                  <p:embed/>
                </p:oleObj>
              </mc:Choice>
              <mc:Fallback>
                <p:oleObj name="Equation" r:id="rId3" imgW="914400" imgH="146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29000"/>
                        <a:ext cx="1811338" cy="289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52" name="Object 5"/>
          <p:cNvGraphicFramePr>
            <a:graphicFrameLocks noChangeAspect="1"/>
          </p:cNvGraphicFramePr>
          <p:nvPr/>
        </p:nvGraphicFramePr>
        <p:xfrm>
          <a:off x="5562600" y="2743200"/>
          <a:ext cx="16002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5" imgW="799753" imgH="431613" progId="Equation.3">
                  <p:embed/>
                </p:oleObj>
              </mc:Choice>
              <mc:Fallback>
                <p:oleObj name="Equation" r:id="rId5" imgW="799753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743200"/>
                        <a:ext cx="16002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Rectangle 7"/>
          <p:cNvSpPr>
            <a:spLocks noChangeArrowheads="1"/>
          </p:cNvSpPr>
          <p:nvPr/>
        </p:nvSpPr>
        <p:spPr bwMode="auto">
          <a:xfrm>
            <a:off x="-53340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en-US" altLang="en-US" sz="1800"/>
          </a:p>
        </p:txBody>
      </p:sp>
      <p:sp>
        <p:nvSpPr>
          <p:cNvPr id="2765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5" name="Rectangle 10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6" name="Rectangle 12"/>
          <p:cNvSpPr>
            <a:spLocks noChangeArrowheads="1"/>
          </p:cNvSpPr>
          <p:nvPr/>
        </p:nvSpPr>
        <p:spPr bwMode="auto">
          <a:xfrm>
            <a:off x="0" y="2914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57" name="Object 11"/>
          <p:cNvGraphicFramePr>
            <a:graphicFrameLocks noChangeAspect="1"/>
          </p:cNvGraphicFramePr>
          <p:nvPr/>
        </p:nvGraphicFramePr>
        <p:xfrm>
          <a:off x="4876800" y="4114800"/>
          <a:ext cx="1984375" cy="179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7" imgW="939392" imgH="850531" progId="Equation.3">
                  <p:embed/>
                </p:oleObj>
              </mc:Choice>
              <mc:Fallback>
                <p:oleObj name="Equation" r:id="rId7" imgW="939392" imgH="85053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14800"/>
                        <a:ext cx="1984375" cy="179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8" name="Rectangle 13"/>
          <p:cNvSpPr>
            <a:spLocks noChangeArrowheads="1"/>
          </p:cNvSpPr>
          <p:nvPr/>
        </p:nvSpPr>
        <p:spPr bwMode="auto">
          <a:xfrm>
            <a:off x="0" y="3943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7659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47800" y="228600"/>
            <a:ext cx="6096000" cy="313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990600" y="244475"/>
            <a:ext cx="7789863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 eaLnBrk="1" hangingPunct="1"/>
            <a:r>
              <a:rPr lang="fa-IR" altLang="zh-CN" sz="2800"/>
              <a:t>مثال : یک بسته شناور بوسیله دو قایق روی دریا کشیده می شود .</a:t>
            </a:r>
          </a:p>
          <a:p>
            <a:pPr algn="r" rtl="1" eaLnBrk="1" hangingPunct="1"/>
            <a:r>
              <a:rPr lang="fa-IR" altLang="zh-CN" sz="2800"/>
              <a:t>اگر برایند نیروهای هر دو قایق برابر</a:t>
            </a:r>
            <a:r>
              <a:rPr lang="en-US" altLang="zh-CN" sz="2800">
                <a:ea typeface="SimSun" charset="-122"/>
              </a:rPr>
              <a:t> </a:t>
            </a:r>
            <a:r>
              <a:rPr lang="en-TT" altLang="zh-CN" sz="2800">
                <a:ea typeface="SimSun" charset="-122"/>
              </a:rPr>
              <a:t>5000N  </a:t>
            </a:r>
            <a:r>
              <a:rPr lang="fa-IR" altLang="zh-CN" sz="2800"/>
              <a:t>و در امتداد محور</a:t>
            </a:r>
          </a:p>
          <a:p>
            <a:pPr algn="r" rtl="1" eaLnBrk="1" hangingPunct="1"/>
            <a:r>
              <a:rPr lang="fa-IR" altLang="zh-CN" sz="2800"/>
              <a:t> بسته شناور باشد تعیین نمائید</a:t>
            </a:r>
            <a:r>
              <a:rPr lang="en-US" altLang="zh-CN" sz="2800">
                <a:ea typeface="SimSun" charset="-122"/>
              </a:rPr>
              <a:t> :</a:t>
            </a:r>
            <a:r>
              <a:rPr lang="en-US" altLang="zh-CN" sz="1800">
                <a:ea typeface="SimSun" charset="-122"/>
              </a:rPr>
              <a:t> </a:t>
            </a: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904875" y="1600200"/>
            <a:ext cx="7227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 eaLnBrk="1" hangingPunct="1"/>
            <a:r>
              <a:rPr lang="fa-IR" altLang="zh-CN" sz="2800"/>
              <a:t>الف) کشش طناب هر کدام از قایق ها در صورتیکه</a:t>
            </a:r>
            <a:r>
              <a:rPr lang="en-US" altLang="zh-CN" sz="2800">
                <a:ea typeface="SimSun" charset="-122"/>
              </a:rPr>
              <a:t>  </a:t>
            </a:r>
            <a:r>
              <a:rPr lang="fa-IR" altLang="zh-CN" sz="2800"/>
              <a:t>45</a:t>
            </a:r>
            <a:r>
              <a:rPr lang="en-US" altLang="zh-CN" sz="2800">
                <a:ea typeface="SimSun" charset="-122"/>
              </a:rPr>
              <a:t> </a:t>
            </a:r>
            <a:r>
              <a:rPr lang="el-GR" altLang="zh-CN" sz="2800"/>
              <a:t>α</a:t>
            </a:r>
            <a:r>
              <a:rPr lang="en-US" altLang="zh-CN" sz="2800">
                <a:ea typeface="SimSun" charset="-122"/>
              </a:rPr>
              <a:t> =</a:t>
            </a:r>
          </a:p>
        </p:txBody>
      </p:sp>
      <p:sp>
        <p:nvSpPr>
          <p:cNvPr id="28676" name="Rectangle 7"/>
          <p:cNvSpPr>
            <a:spLocks noChangeArrowheads="1"/>
          </p:cNvSpPr>
          <p:nvPr/>
        </p:nvSpPr>
        <p:spPr bwMode="auto">
          <a:xfrm>
            <a:off x="457200" y="2209800"/>
            <a:ext cx="7756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 eaLnBrk="1" hangingPunct="1"/>
            <a:r>
              <a:rPr lang="fa-IR" altLang="zh-CN" sz="2800"/>
              <a:t>ب ) مقدار</a:t>
            </a:r>
            <a:r>
              <a:rPr lang="en-US" altLang="zh-CN" sz="2800">
                <a:ea typeface="SimSun" charset="-122"/>
              </a:rPr>
              <a:t>  </a:t>
            </a:r>
            <a:r>
              <a:rPr lang="el-GR" altLang="zh-CN" sz="2800"/>
              <a:t>α </a:t>
            </a:r>
            <a:r>
              <a:rPr lang="fa-IR" altLang="zh-CN" sz="2800"/>
              <a:t>را بطوری که نیروی کشش طناب دوم حداقل گردد</a:t>
            </a:r>
            <a:r>
              <a:rPr lang="en-US" altLang="zh-CN" sz="2800">
                <a:ea typeface="SimSun" charset="-122"/>
              </a:rPr>
              <a:t>.</a:t>
            </a:r>
            <a:r>
              <a:rPr lang="en-US" altLang="zh-CN" sz="1800">
                <a:ea typeface="SimSun" charset="-122"/>
              </a:rPr>
              <a:t> </a:t>
            </a:r>
          </a:p>
        </p:txBody>
      </p:sp>
      <p:pic>
        <p:nvPicPr>
          <p:cNvPr id="28677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895600"/>
            <a:ext cx="4343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3117850" y="655638"/>
            <a:ext cx="50117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Low" rtl="1" eaLnBrk="1" hangingPunct="1"/>
            <a:r>
              <a:rPr lang="fa-IR" altLang="en-US" sz="2800">
                <a:ea typeface="SimSun" charset="-122"/>
              </a:rPr>
              <a:t>حل ترسیمی </a:t>
            </a:r>
            <a:endParaRPr lang="en-US" altLang="en-US" sz="2800"/>
          </a:p>
          <a:p>
            <a:pPr algn="justLow" rtl="1"/>
            <a:r>
              <a:rPr lang="fa-IR" altLang="en-US" sz="2800">
                <a:ea typeface="SimSun" charset="-122"/>
              </a:rPr>
              <a:t>با استفاده از رسم قانون چند ضلعی داریم :</a:t>
            </a:r>
            <a:endParaRPr lang="fa-IR" altLang="en-US" sz="2800"/>
          </a:p>
        </p:txBody>
      </p:sp>
      <p:graphicFrame>
        <p:nvGraphicFramePr>
          <p:cNvPr id="29699" name="Object 4"/>
          <p:cNvGraphicFramePr>
            <a:graphicFrameLocks noChangeAspect="1"/>
          </p:cNvGraphicFramePr>
          <p:nvPr/>
        </p:nvGraphicFramePr>
        <p:xfrm>
          <a:off x="1752600" y="1447800"/>
          <a:ext cx="990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520248" imgH="177646" progId="Equation.3">
                  <p:embed/>
                </p:oleObj>
              </mc:Choice>
              <mc:Fallback>
                <p:oleObj name="Equation" r:id="rId3" imgW="520248" imgH="1776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47800"/>
                        <a:ext cx="990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00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1905000"/>
            <a:ext cx="333057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2" name="Object 8"/>
          <p:cNvGraphicFramePr>
            <a:graphicFrameLocks noChangeAspect="1"/>
          </p:cNvGraphicFramePr>
          <p:nvPr/>
        </p:nvGraphicFramePr>
        <p:xfrm>
          <a:off x="1295400" y="3048000"/>
          <a:ext cx="2438400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6" imgW="812447" imgH="406224" progId="Equation.3">
                  <p:embed/>
                </p:oleObj>
              </mc:Choice>
              <mc:Fallback>
                <p:oleObj name="Equation" r:id="rId6" imgW="812447" imgH="40622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2438400" cy="1233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10"/>
          <p:cNvSpPr>
            <a:spLocks noChangeArrowheads="1"/>
          </p:cNvSpPr>
          <p:nvPr/>
        </p:nvSpPr>
        <p:spPr bwMode="auto">
          <a:xfrm>
            <a:off x="0" y="3886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6858000" y="228600"/>
            <a:ext cx="1784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 rtl="1" eaLnBrk="1" hangingPunct="1"/>
            <a:r>
              <a:rPr lang="fa-IR" altLang="en-US" sz="2800"/>
              <a:t>حل تحلیلی</a:t>
            </a:r>
          </a:p>
        </p:txBody>
      </p:sp>
      <p:pic>
        <p:nvPicPr>
          <p:cNvPr id="3072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685800"/>
            <a:ext cx="3581400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Rectangle 7"/>
          <p:cNvSpPr>
            <a:spLocks noChangeArrowheads="1"/>
          </p:cNvSpPr>
          <p:nvPr/>
        </p:nvSpPr>
        <p:spPr bwMode="auto">
          <a:xfrm>
            <a:off x="0" y="2909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25" name="Object 6"/>
          <p:cNvGraphicFramePr>
            <a:graphicFrameLocks noChangeAspect="1"/>
          </p:cNvGraphicFramePr>
          <p:nvPr/>
        </p:nvGraphicFramePr>
        <p:xfrm>
          <a:off x="1143000" y="762000"/>
          <a:ext cx="3124200" cy="186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4" imgW="1739900" imgH="1041400" progId="Equation.3">
                  <p:embed/>
                </p:oleObj>
              </mc:Choice>
              <mc:Fallback>
                <p:oleObj name="Equation" r:id="rId4" imgW="1739900" imgH="1041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762000"/>
                        <a:ext cx="3124200" cy="186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6" name="Rectangle 8"/>
          <p:cNvSpPr>
            <a:spLocks noChangeArrowheads="1"/>
          </p:cNvSpPr>
          <p:nvPr/>
        </p:nvSpPr>
        <p:spPr bwMode="auto">
          <a:xfrm>
            <a:off x="0" y="3948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7" name="Rectangle 9"/>
          <p:cNvSpPr>
            <a:spLocks noChangeArrowheads="1"/>
          </p:cNvSpPr>
          <p:nvPr/>
        </p:nvSpPr>
        <p:spPr bwMode="auto">
          <a:xfrm>
            <a:off x="4805363" y="2667000"/>
            <a:ext cx="3776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 eaLnBrk="1" hangingPunct="1"/>
            <a:r>
              <a:rPr lang="fa-IR" altLang="zh-CN" sz="2800"/>
              <a:t>ب) حداقل نیروی کشش طناب</a:t>
            </a:r>
            <a:r>
              <a:rPr lang="en-US" altLang="zh-CN" sz="1800">
                <a:ea typeface="SimSun" charset="-122"/>
              </a:rPr>
              <a:t> : </a:t>
            </a:r>
          </a:p>
        </p:txBody>
      </p:sp>
      <p:pic>
        <p:nvPicPr>
          <p:cNvPr id="30728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" y="2819400"/>
            <a:ext cx="3886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Text Box 11"/>
          <p:cNvSpPr txBox="1">
            <a:spLocks noChangeArrowheads="1"/>
          </p:cNvSpPr>
          <p:nvPr/>
        </p:nvSpPr>
        <p:spPr bwMode="auto">
          <a:xfrm>
            <a:off x="1050925" y="5943600"/>
            <a:ext cx="75580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 eaLnBrk="1" hangingPunct="1"/>
            <a:r>
              <a:rPr lang="fa-IR" altLang="en-US" b="1"/>
              <a:t>حداقل کشش طناب 2 وقتی اتفاق می افتد که    </a:t>
            </a:r>
            <a:r>
              <a:rPr lang="en-TT" altLang="en-US" b="1"/>
              <a:t>T2</a:t>
            </a:r>
            <a:r>
              <a:rPr lang="fa-IR" altLang="en-US" b="1"/>
              <a:t> و  </a:t>
            </a:r>
            <a:r>
              <a:rPr lang="en-TT" altLang="en-US" b="1"/>
              <a:t>T1</a:t>
            </a:r>
            <a:r>
              <a:rPr lang="fa-IR" altLang="en-US" b="1"/>
              <a:t>   بر هم عمود باشند بنابراین</a:t>
            </a:r>
            <a:r>
              <a:rPr lang="en-TT" altLang="en-US" b="1"/>
              <a:t> :</a:t>
            </a:r>
          </a:p>
          <a:p>
            <a:pPr algn="r"/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1143000" y="457200"/>
            <a:ext cx="76581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 rtl="1" eaLnBrk="1" hangingPunct="1"/>
            <a:r>
              <a:rPr lang="fa-IR" altLang="en-US" sz="2800"/>
              <a:t>حداقل کشش طناب 2 وقتی اتفاق می افتد که    </a:t>
            </a:r>
            <a:r>
              <a:rPr lang="en-TT" altLang="en-US" sz="2800"/>
              <a:t>T2</a:t>
            </a:r>
            <a:r>
              <a:rPr lang="fa-IR" altLang="en-US" sz="2800"/>
              <a:t> و  </a:t>
            </a:r>
            <a:r>
              <a:rPr lang="en-TT" altLang="en-US" sz="2800"/>
              <a:t>T1</a:t>
            </a:r>
            <a:r>
              <a:rPr lang="fa-IR" altLang="en-US" sz="2800"/>
              <a:t>   بر هم عمود باشند بنابراین</a:t>
            </a:r>
            <a:r>
              <a:rPr lang="en-TT" altLang="en-US" sz="2800"/>
              <a:t> :</a:t>
            </a:r>
          </a:p>
        </p:txBody>
      </p:sp>
      <p:pic>
        <p:nvPicPr>
          <p:cNvPr id="3174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447800"/>
            <a:ext cx="3810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0" y="2986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49" name="Object 6"/>
          <p:cNvGraphicFramePr>
            <a:graphicFrameLocks noChangeAspect="1"/>
          </p:cNvGraphicFramePr>
          <p:nvPr/>
        </p:nvGraphicFramePr>
        <p:xfrm>
          <a:off x="1752600" y="4267200"/>
          <a:ext cx="3505200" cy="19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4" imgW="1625600" imgH="889000" progId="Equation.3">
                  <p:embed/>
                </p:oleObj>
              </mc:Choice>
              <mc:Fallback>
                <p:oleObj name="Equation" r:id="rId4" imgW="1625600" imgH="889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267200"/>
                        <a:ext cx="3505200" cy="190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Rectangle 8"/>
          <p:cNvSpPr>
            <a:spLocks noChangeArrowheads="1"/>
          </p:cNvSpPr>
          <p:nvPr/>
        </p:nvSpPr>
        <p:spPr bwMode="auto">
          <a:xfrm>
            <a:off x="0" y="3871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1" name="Text Box 9"/>
          <p:cNvSpPr txBox="1">
            <a:spLocks noChangeArrowheads="1"/>
          </p:cNvSpPr>
          <p:nvPr/>
        </p:nvSpPr>
        <p:spPr bwMode="auto">
          <a:xfrm>
            <a:off x="3429000" y="3048000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fa-IR" altLang="en-US"/>
              <a:t>90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0"/>
            <a:ext cx="7772400" cy="1927225"/>
          </a:xfrm>
        </p:spPr>
        <p:txBody>
          <a:bodyPr/>
          <a:lstStyle/>
          <a:p>
            <a:pPr eaLnBrk="1" hangingPunct="1"/>
            <a:r>
              <a:rPr lang="en-US" altLang="en-US" smtClean="0"/>
              <a:t> </a:t>
            </a:r>
            <a:r>
              <a:rPr lang="fa-IR" altLang="en-US" sz="3200" b="1" smtClean="0"/>
              <a:t>اجسام صلب  و گشتاور</a:t>
            </a:r>
            <a:endParaRPr lang="en-US" altLang="en-US" sz="3200" b="1" smtClean="0"/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609600" y="15240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 rtl="1" eaLnBrk="1" hangingPunct="1"/>
            <a:r>
              <a:rPr lang="fa-IR" altLang="en-US" sz="2800"/>
              <a:t>اغلب اجسام در نظر گرفته شده در مکا نیک ابتدایی براساس فرض</a:t>
            </a:r>
            <a:r>
              <a:rPr lang="en-US" altLang="en-US" sz="2800"/>
              <a:t> Rigidity</a:t>
            </a:r>
            <a:r>
              <a:rPr lang="fa-IR" altLang="en-US" sz="2800"/>
              <a:t>( صلب بودن ) مورد مطالعه قرار می گیرند</a:t>
            </a:r>
            <a:endParaRPr lang="en-US" altLang="en-US" sz="2800"/>
          </a:p>
        </p:txBody>
      </p:sp>
      <p:sp>
        <p:nvSpPr>
          <p:cNvPr id="32772" name="Rectangle 6"/>
          <p:cNvSpPr>
            <a:spLocks noChangeArrowheads="1"/>
          </p:cNvSpPr>
          <p:nvPr/>
        </p:nvSpPr>
        <p:spPr bwMode="auto">
          <a:xfrm>
            <a:off x="1371600" y="2968625"/>
            <a:ext cx="75438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 rtl="1" eaLnBrk="1" hangingPunct="1"/>
            <a:r>
              <a:rPr lang="fa-IR" altLang="en-US" sz="2800"/>
              <a:t>تعریف یک جسم صلب آن است که تغییر شکل در آن حاصل نمی شود،</a:t>
            </a:r>
            <a:r>
              <a:rPr lang="en-US" altLang="en-US" sz="2800"/>
              <a:t> </a:t>
            </a:r>
            <a:r>
              <a:rPr lang="fa-IR" altLang="en-US" sz="2800"/>
              <a:t>قطعات واقعی در ماشین آلات بطور مطلق هرگز صلب نمی باشند  و معمولا ً در اثر نیرو تغییر شکل در آنها حاصل می شود اما این تغییر شکل به حدی کوچک است که هیچ اثری در شرایط تعادل مورد نیاز برای مسئله استاتیک ندارد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533400"/>
            <a:ext cx="6400800" cy="5486400"/>
          </a:xfrm>
        </p:spPr>
        <p:txBody>
          <a:bodyPr>
            <a:normAutofit lnSpcReduction="10000"/>
          </a:bodyPr>
          <a:lstStyle/>
          <a:p>
            <a:pPr algn="r" eaLnBrk="1" hangingPunct="1"/>
            <a:r>
              <a:rPr lang="fa-IR" altLang="en-US" sz="2800" smtClean="0"/>
              <a:t>اجسام صلب و گشتاور :</a:t>
            </a:r>
            <a:endParaRPr lang="en-US" altLang="en-US" sz="2800" smtClean="0"/>
          </a:p>
          <a:p>
            <a:pPr algn="r" eaLnBrk="1" hangingPunct="1"/>
            <a:endParaRPr lang="fa-IR" altLang="en-US" sz="2800" smtClean="0"/>
          </a:p>
          <a:p>
            <a:pPr algn="r" eaLnBrk="1" hangingPunct="1"/>
            <a:r>
              <a:rPr lang="fa-IR" altLang="en-US" sz="2800" smtClean="0"/>
              <a:t>گشتاور نیرو حول یک نقطه</a:t>
            </a:r>
          </a:p>
          <a:p>
            <a:pPr algn="r" eaLnBrk="1" hangingPunct="1"/>
            <a:r>
              <a:rPr lang="fa-IR" altLang="en-US" sz="2800" smtClean="0"/>
              <a:t>گشتاور یک کوپل</a:t>
            </a:r>
          </a:p>
          <a:p>
            <a:pPr algn="r" eaLnBrk="1" hangingPunct="1"/>
            <a:r>
              <a:rPr lang="fa-IR" altLang="en-US" sz="2800" smtClean="0"/>
              <a:t>کم کردن دستگاه نیروها به یک نیرو و یک کوپل </a:t>
            </a:r>
          </a:p>
          <a:p>
            <a:pPr algn="r" eaLnBrk="1" hangingPunct="1"/>
            <a:r>
              <a:rPr lang="fa-IR" altLang="en-US" sz="2800" smtClean="0"/>
              <a:t>عکس العمل ها و تکیه گاهها :</a:t>
            </a:r>
          </a:p>
          <a:p>
            <a:pPr algn="r" eaLnBrk="1" hangingPunct="1"/>
            <a:r>
              <a:rPr lang="fa-IR" altLang="en-US" sz="2800" smtClean="0"/>
              <a:t>انوع تکیه گاه: </a:t>
            </a:r>
            <a:endParaRPr lang="en-US" altLang="en-US" sz="2800" smtClean="0"/>
          </a:p>
          <a:p>
            <a:pPr algn="r" eaLnBrk="1" hangingPunct="1"/>
            <a:endParaRPr lang="fa-IR" altLang="en-US" sz="2800" smtClean="0"/>
          </a:p>
          <a:p>
            <a:pPr algn="r" eaLnBrk="1" hangingPunct="1"/>
            <a:r>
              <a:rPr lang="fa-IR" altLang="en-US" sz="2800" smtClean="0"/>
              <a:t>رابطه عکس العمل نیروها در تکیه گاه با گشتاور </a:t>
            </a:r>
          </a:p>
          <a:p>
            <a:pPr algn="r" eaLnBrk="1" hangingPunct="1"/>
            <a:r>
              <a:rPr lang="fa-IR" altLang="en-US" sz="2800" smtClean="0"/>
              <a:t>عکس العمل استاتیکی نا معین</a:t>
            </a: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 anchor="ctr"/>
          <a:lstStyle/>
          <a:p>
            <a:pPr eaLnBrk="1" hangingPunct="1"/>
            <a:r>
              <a:rPr lang="fa-IR" altLang="zh-CN" sz="4400" smtClean="0"/>
              <a:t>استاتیک اجسام</a:t>
            </a:r>
            <a:r>
              <a:rPr lang="en-US" altLang="zh-CN" sz="4400" smtClean="0">
                <a:ea typeface="SimSun" charset="-122"/>
              </a:rPr>
              <a:t> </a:t>
            </a:r>
            <a:endParaRPr lang="en-US" altLang="en-US" sz="4400" smtClean="0"/>
          </a:p>
        </p:txBody>
      </p:sp>
      <p:sp>
        <p:nvSpPr>
          <p:cNvPr id="8195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05000"/>
            <a:ext cx="8001000" cy="2895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200" smtClean="0"/>
              <a:t>    </a:t>
            </a:r>
            <a:r>
              <a:rPr lang="fa-IR" altLang="en-US" sz="3200" smtClean="0"/>
              <a:t>یک نیرو روی یک جسم میتواند از بر آیند چندین نیرو بوجود آمده باشد . که هر یک از آن نیروها همان اثر برآیند را دارند . روابط بین نیروها متفاوت عمل کننده روی یک </a:t>
            </a:r>
            <a:r>
              <a:rPr lang="en-US" altLang="en-US" sz="3200" smtClean="0"/>
              <a:t>   </a:t>
            </a:r>
            <a:r>
              <a:rPr lang="fa-IR" altLang="en-US" sz="3200" smtClean="0"/>
              <a:t>جسم و وضعیت تعادل آنها تعیین کننده وضعیت نیروهای اعمال شده روی جسم می باشد .</a:t>
            </a:r>
            <a:r>
              <a:rPr lang="en-US" altLang="en-US" sz="3200" smtClean="0"/>
              <a:t>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457200"/>
            <a:ext cx="7772400" cy="1470025"/>
          </a:xfrm>
        </p:spPr>
        <p:txBody>
          <a:bodyPr anchor="ctr"/>
          <a:lstStyle/>
          <a:p>
            <a:pPr eaLnBrk="1" hangingPunct="1"/>
            <a:r>
              <a:rPr lang="fa-IR" altLang="zh-CN" sz="4400" smtClean="0"/>
              <a:t>نیروها در یک صفحه (ابتدا دو نیرو)</a:t>
            </a:r>
            <a:r>
              <a:rPr lang="en-US" altLang="zh-CN" sz="4400" smtClean="0">
                <a:ea typeface="SimSun" charset="-122"/>
              </a:rPr>
              <a:t> </a:t>
            </a:r>
            <a:endParaRPr lang="en-US" altLang="en-US" sz="4400" smtClean="0"/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133600"/>
            <a:ext cx="8229600" cy="4343400"/>
          </a:xfrm>
        </p:spPr>
        <p:txBody>
          <a:bodyPr>
            <a:normAutofit lnSpcReduction="10000"/>
          </a:bodyPr>
          <a:lstStyle/>
          <a:p>
            <a:pPr algn="r" eaLnBrk="1" hangingPunct="1"/>
            <a:r>
              <a:rPr lang="fa-IR" altLang="zh-CN" sz="3200" smtClean="0"/>
              <a:t>نیروی وارده به یک جسم معمولا بوسیله نقطه اثر آن مقدار وجهت آن روی جسم مشخص می شود . معمولا نیرو بوسیله  مقدار و جهت آن در</a:t>
            </a:r>
            <a:r>
              <a:rPr lang="en-US" altLang="zh-CN" sz="3200" smtClean="0">
                <a:ea typeface="SimSun" charset="-122"/>
              </a:rPr>
              <a:t> </a:t>
            </a:r>
            <a:r>
              <a:rPr lang="fa-IR" altLang="zh-CN" sz="3200" smtClean="0"/>
              <a:t>مقدار و جهت  قابل بررسی است . که دستگاههای مختلف بوسیله واحدهای مختلف مشخص می شود نیرو به وسیله خط راست و زاویه ای که با محور مشخص و ثابت دارد بیان می شود.</a:t>
            </a:r>
            <a:r>
              <a:rPr lang="en-US" altLang="zh-CN" sz="3200" smtClean="0">
                <a:ea typeface="SimSun" charset="-122"/>
              </a:rPr>
              <a:t> </a:t>
            </a:r>
            <a:endParaRPr lang="en-US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609600"/>
            <a:ext cx="6400800" cy="5486400"/>
          </a:xfrm>
        </p:spPr>
        <p:txBody>
          <a:bodyPr/>
          <a:lstStyle/>
          <a:p>
            <a:pPr algn="justLow" rtl="1" eaLnBrk="1" hangingPunct="1"/>
            <a:r>
              <a:rPr lang="fa-IR" altLang="en-US" sz="3200" smtClean="0"/>
              <a:t>شواهد تجربی نشان میدهد که دو نیروی </a:t>
            </a:r>
            <a:r>
              <a:rPr lang="en-TT" altLang="en-US" sz="3200" smtClean="0"/>
              <a:t>Q,P </a:t>
            </a:r>
            <a:r>
              <a:rPr lang="fa-IR" altLang="en-US" sz="3200" smtClean="0"/>
              <a:t> در نقطه </a:t>
            </a:r>
            <a:r>
              <a:rPr lang="en-TT" altLang="en-US" sz="3200" smtClean="0"/>
              <a:t>A</a:t>
            </a:r>
            <a:r>
              <a:rPr lang="fa-IR" altLang="en-US" sz="3200" smtClean="0"/>
              <a:t> را می توان بوسیله بر آیند آنها یعنی </a:t>
            </a:r>
            <a:r>
              <a:rPr lang="en-TT" altLang="en-US" sz="3200" smtClean="0"/>
              <a:t>R</a:t>
            </a:r>
            <a:r>
              <a:rPr lang="fa-IR" altLang="en-US" sz="3200" smtClean="0"/>
              <a:t> جایگزین نمود . </a:t>
            </a:r>
            <a:endParaRPr lang="en-TT" altLang="en-US" sz="3200" smtClean="0"/>
          </a:p>
          <a:p>
            <a:pPr algn="justLow" rtl="1" eaLnBrk="1" hangingPunct="1"/>
            <a:r>
              <a:rPr lang="en-TT" altLang="en-US" sz="3200" smtClean="0"/>
              <a:t> </a:t>
            </a:r>
            <a:endParaRPr lang="fa-IR" altLang="en-US" sz="3200" smtClean="0"/>
          </a:p>
          <a:p>
            <a:pPr algn="justLow" rtl="1" eaLnBrk="1" hangingPunct="1"/>
            <a:endParaRPr lang="en-US" altLang="en-US" sz="3200" smtClean="0"/>
          </a:p>
        </p:txBody>
      </p:sp>
      <p:pic>
        <p:nvPicPr>
          <p:cNvPr id="1024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191000"/>
            <a:ext cx="2971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505200"/>
            <a:ext cx="2362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90600" y="381000"/>
            <a:ext cx="7772400" cy="1470025"/>
          </a:xfrm>
        </p:spPr>
        <p:txBody>
          <a:bodyPr anchor="ctr"/>
          <a:lstStyle/>
          <a:p>
            <a:pPr eaLnBrk="1" hangingPunct="1"/>
            <a:r>
              <a:rPr lang="fa-IR" altLang="en-US" sz="4400" smtClean="0"/>
              <a:t>آنالیز برداری :</a:t>
            </a:r>
            <a:endParaRPr lang="en-US" altLang="en-US" sz="4400" smtClean="0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600200"/>
            <a:ext cx="7391400" cy="3810000"/>
          </a:xfrm>
        </p:spPr>
        <p:txBody>
          <a:bodyPr>
            <a:normAutofit fontScale="85000" lnSpcReduction="10000"/>
          </a:bodyPr>
          <a:lstStyle/>
          <a:p>
            <a:pPr algn="r" eaLnBrk="1" hangingPunct="1"/>
            <a:r>
              <a:rPr lang="fa-IR" altLang="en-US" sz="3200" smtClean="0"/>
              <a:t>همه کمیتهای فیزیکی را که دارای مقدار وجهت باشند می توان بوسیله بردار و قانون لوزی بیان نمود .یا به عبارتی از بردار برای نشان دادن یک نیرو روی جسم استفاده می شود . دو بردار که دارای یک مقدار و هم جهت باشند آنها را دو بردار مساوی گویند گرچه روی یک نقطه در جسم اثر ننمایند. دو بردار ممکن است دارای یک مقدار باشند ولی جهت آنان مخالف باشد . </a:t>
            </a:r>
            <a:endParaRPr lang="en-US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1054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P+(-P)=0</a:t>
            </a:r>
          </a:p>
        </p:txBody>
      </p:sp>
      <p:sp>
        <p:nvSpPr>
          <p:cNvPr id="13315" name="Line 6"/>
          <p:cNvSpPr>
            <a:spLocks noChangeShapeType="1"/>
          </p:cNvSpPr>
          <p:nvPr/>
        </p:nvSpPr>
        <p:spPr bwMode="auto">
          <a:xfrm>
            <a:off x="3200400" y="1219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6" name="Line 9"/>
          <p:cNvSpPr>
            <a:spLocks noChangeShapeType="1"/>
          </p:cNvSpPr>
          <p:nvPr/>
        </p:nvSpPr>
        <p:spPr bwMode="auto">
          <a:xfrm flipV="1">
            <a:off x="5105400" y="1752600"/>
            <a:ext cx="2667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7" name="Line 11"/>
          <p:cNvSpPr>
            <a:spLocks noChangeShapeType="1"/>
          </p:cNvSpPr>
          <p:nvPr/>
        </p:nvSpPr>
        <p:spPr bwMode="auto">
          <a:xfrm flipV="1">
            <a:off x="5410200" y="2133600"/>
            <a:ext cx="2667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8" name="Line 12"/>
          <p:cNvSpPr>
            <a:spLocks noChangeShapeType="1"/>
          </p:cNvSpPr>
          <p:nvPr/>
        </p:nvSpPr>
        <p:spPr bwMode="auto">
          <a:xfrm flipV="1">
            <a:off x="1447800" y="19050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9" name="Line 13"/>
          <p:cNvSpPr>
            <a:spLocks noChangeShapeType="1"/>
          </p:cNvSpPr>
          <p:nvPr/>
        </p:nvSpPr>
        <p:spPr bwMode="auto">
          <a:xfrm flipH="1">
            <a:off x="1524000" y="2438400"/>
            <a:ext cx="2362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152400"/>
            <a:ext cx="7772400" cy="685800"/>
          </a:xfrm>
        </p:spPr>
        <p:txBody>
          <a:bodyPr anchor="ctr"/>
          <a:lstStyle/>
          <a:p>
            <a:pPr eaLnBrk="1" hangingPunct="1"/>
            <a:r>
              <a:rPr lang="fa-IR" altLang="en-US" sz="3200" smtClean="0"/>
              <a:t>تعادل:</a:t>
            </a:r>
            <a:endParaRPr lang="en-US" altLang="en-US" sz="3200" smtClean="0"/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85800"/>
            <a:ext cx="8458200" cy="4114800"/>
          </a:xfrm>
        </p:spPr>
        <p:txBody>
          <a:bodyPr>
            <a:normAutofit fontScale="92500" lnSpcReduction="20000"/>
          </a:bodyPr>
          <a:lstStyle/>
          <a:p>
            <a:pPr algn="r" eaLnBrk="1" hangingPunct="1">
              <a:lnSpc>
                <a:spcPct val="80000"/>
              </a:lnSpc>
            </a:pPr>
            <a:r>
              <a:rPr lang="fa-IR" altLang="en-US" sz="2800" b="1" smtClean="0"/>
              <a:t>تعریف</a:t>
            </a:r>
            <a:r>
              <a:rPr lang="fa-IR" altLang="en-US" sz="2800" smtClean="0"/>
              <a:t>: وقتی برایند کلیه نیروهای عمل کننده روی یک جسم صفر باشد جسم در حال تعادل است . </a:t>
            </a:r>
          </a:p>
          <a:p>
            <a:pPr algn="r" eaLnBrk="1" hangingPunct="1">
              <a:lnSpc>
                <a:spcPct val="80000"/>
              </a:lnSpc>
            </a:pPr>
            <a:r>
              <a:rPr lang="fa-IR" altLang="en-US" sz="2800" b="1" smtClean="0"/>
              <a:t>قوانین نیوتن</a:t>
            </a:r>
            <a:r>
              <a:rPr lang="fa-IR" altLang="en-US" sz="2800" smtClean="0"/>
              <a:t> : در اواخر قرن هفدهم میلادی اسحق نیوتن سه قانون بنیادی پایه گذاری نمود که علوم مکانیک بر مبنای آن سه قانون استوار است .</a:t>
            </a:r>
          </a:p>
          <a:p>
            <a:pPr algn="r" eaLnBrk="1" hangingPunct="1">
              <a:lnSpc>
                <a:spcPct val="80000"/>
              </a:lnSpc>
            </a:pPr>
            <a:r>
              <a:rPr lang="fa-IR" altLang="en-US" sz="2800" b="1" smtClean="0"/>
              <a:t>قانون اول نیوتن</a:t>
            </a:r>
            <a:r>
              <a:rPr lang="fa-IR" altLang="en-US" sz="2800" smtClean="0"/>
              <a:t> : اگر برایند نیروهای وارده به یک جسم صفر باشد چنانچه آن جسم در حال سکون بوده است همچنان در حال سکون خواهد بود . و اگر در حال حرکت بوده است به حرکت خود با سرعت ثابت ادامه خواهد داد . </a:t>
            </a:r>
            <a:endParaRPr lang="en-US" altLang="zh-CN" sz="2800" smtClean="0">
              <a:ea typeface="SimSun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fa-IR" altLang="zh-CN" sz="2800" smtClean="0"/>
              <a:t>- جسمی که دو نیرو به آن وارد می شود در حال تعادل است اگر دو نیرو دارای یک مقدار و در یک راستا و دارای جهت مخالف باشند</a:t>
            </a:r>
            <a:r>
              <a:rPr lang="en-US" altLang="zh-CN" sz="2800" smtClean="0">
                <a:ea typeface="SimSun" charset="-122"/>
              </a:rPr>
              <a:t> . </a:t>
            </a:r>
            <a:endParaRPr lang="en-US" altLang="en-US" sz="2800" smtClean="0"/>
          </a:p>
        </p:txBody>
      </p:sp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4724400"/>
            <a:ext cx="24288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965</Words>
  <Application>Microsoft Office PowerPoint</Application>
  <PresentationFormat>On-screen Show (4:3)</PresentationFormat>
  <Paragraphs>77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Flow</vt:lpstr>
      <vt:lpstr>Equation</vt:lpstr>
      <vt:lpstr>   </vt:lpstr>
      <vt:lpstr> </vt:lpstr>
      <vt:lpstr>PowerPoint Presentation</vt:lpstr>
      <vt:lpstr>استاتیک اجسام </vt:lpstr>
      <vt:lpstr>نیروها در یک صفحه (ابتدا دو نیرو) </vt:lpstr>
      <vt:lpstr>PowerPoint Presentation</vt:lpstr>
      <vt:lpstr>آنالیز برداری :</vt:lpstr>
      <vt:lpstr>PowerPoint Presentation</vt:lpstr>
      <vt:lpstr>تعادل:</vt:lpstr>
      <vt:lpstr>PowerPoint Presentation</vt:lpstr>
      <vt:lpstr>مثال : بررسی کنید آیا شرایط تعادل برای شکل زیر برقرار است .</vt:lpstr>
      <vt:lpstr>PowerPoint Presentation</vt:lpstr>
      <vt:lpstr>PowerPoint Presentation</vt:lpstr>
      <vt:lpstr>PowerPoint Presentation</vt:lpstr>
      <vt:lpstr>PowerPoint Presentation</vt:lpstr>
      <vt:lpstr>تجزیه یک نیرو به دو مولفه عمود بر هم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اجسام صلب  و گشتاور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danesh rayaneh</dc:creator>
  <cp:lastModifiedBy>sakhtafzar</cp:lastModifiedBy>
  <cp:revision>2</cp:revision>
  <dcterms:created xsi:type="dcterms:W3CDTF">2020-04-04T20:04:42Z</dcterms:created>
  <dcterms:modified xsi:type="dcterms:W3CDTF">2020-04-05T10:14:57Z</dcterms:modified>
</cp:coreProperties>
</file>